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9" r:id="rId4"/>
    <p:sldId id="329" r:id="rId5"/>
    <p:sldId id="331" r:id="rId6"/>
    <p:sldId id="322" r:id="rId7"/>
    <p:sldId id="333" r:id="rId8"/>
    <p:sldId id="328" r:id="rId9"/>
    <p:sldId id="323" r:id="rId10"/>
    <p:sldId id="327" r:id="rId11"/>
    <p:sldId id="332" r:id="rId12"/>
    <p:sldId id="334" r:id="rId1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78" autoAdjust="0"/>
  </p:normalViewPr>
  <p:slideViewPr>
    <p:cSldViewPr>
      <p:cViewPr varScale="1">
        <p:scale>
          <a:sx n="56" d="100"/>
          <a:sy n="56" d="100"/>
        </p:scale>
        <p:origin x="-88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506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C2C2"/>
            </a:gs>
            <a:gs pos="100000">
              <a:srgbClr val="FFFFF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54200" y="4592835"/>
            <a:ext cx="972513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endParaRPr sz="3300" dirty="0"/>
          </a:p>
          <a:p>
            <a:pPr lvl="0">
              <a:defRPr sz="1800"/>
            </a:pPr>
            <a:endParaRPr sz="33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53999" y="2263948"/>
            <a:ext cx="1234439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Holocaust</a:t>
            </a:r>
            <a:r>
              <a:rPr kumimoji="0" lang="en-US" sz="5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Education in the Digital Age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 descr="Azrieli Logo ENG-FR Final[2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3581400"/>
            <a:ext cx="4887190" cy="632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895600"/>
            <a:ext cx="10871200" cy="36322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merican Typewriter"/>
                <a:cs typeface="American Typewriter"/>
              </a:rPr>
              <a:t>Empathy generates great learning experiences.</a:t>
            </a:r>
            <a:endParaRPr lang="en-US" sz="6600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19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00" y="914400"/>
            <a:ext cx="214267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Recap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2422267"/>
            <a:ext cx="11963400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All of our resources are 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free of charge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 educators: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indent="-571500" algn="l" rtl="0" latinLnBrk="1" hangingPunct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Book </a:t>
            </a:r>
            <a:r>
              <a:rPr lang="en-US" dirty="0">
                <a:solidFill>
                  <a:srgbClr val="000000"/>
                </a:solidFill>
              </a:rPr>
              <a:t>– French and </a:t>
            </a:r>
            <a:r>
              <a:rPr lang="en-US" dirty="0" smtClean="0">
                <a:solidFill>
                  <a:srgbClr val="000000"/>
                </a:solidFill>
              </a:rPr>
              <a:t>English: order on </a:t>
            </a:r>
            <a:r>
              <a:rPr lang="en-US" dirty="0">
                <a:solidFill>
                  <a:srgbClr val="000000"/>
                </a:solidFill>
              </a:rPr>
              <a:t>our website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</a:rPr>
              <a:t>Films are downloadable at: </a:t>
            </a:r>
            <a:r>
              <a:rPr lang="en-US" b="1" dirty="0" err="1" smtClean="0">
                <a:solidFill>
                  <a:srgbClr val="000000"/>
                </a:solidFill>
              </a:rPr>
              <a:t>vimeo.com</a:t>
            </a:r>
            <a:r>
              <a:rPr lang="en-US" b="1" dirty="0" smtClean="0">
                <a:solidFill>
                  <a:srgbClr val="000000"/>
                </a:solidFill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azrieli</a:t>
            </a:r>
            <a:r>
              <a:rPr lang="en-US" b="1" dirty="0" smtClean="0">
                <a:solidFill>
                  <a:srgbClr val="000000"/>
                </a:solidFill>
              </a:rPr>
              <a:t>/videos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Re:Collection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digital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platform: accessed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 our website 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</a:rPr>
              <a:t>Outreach – across the country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</a:rPr>
              <a:t>Connect with us on Facebook: </a:t>
            </a:r>
            <a:r>
              <a:rPr lang="en-US" b="1" dirty="0" smtClean="0">
                <a:solidFill>
                  <a:srgbClr val="000000"/>
                </a:solidFill>
              </a:rPr>
              <a:t>Azrieli Holocaust 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Survivor Memoirs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rtl="0" latinLnBrk="1" hangingPunct="0"/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sz="4400" dirty="0" smtClean="0">
                <a:solidFill>
                  <a:srgbClr val="000000"/>
                </a:solidFill>
              </a:rPr>
              <a:t>Website</a:t>
            </a:r>
            <a:r>
              <a:rPr lang="en-US" sz="4400" dirty="0" smtClean="0">
                <a:solidFill>
                  <a:srgbClr val="000000"/>
                </a:solidFill>
              </a:rPr>
              <a:t>:  </a:t>
            </a:r>
            <a:r>
              <a:rPr lang="en-US" sz="4400" dirty="0" err="1" smtClean="0">
                <a:solidFill>
                  <a:srgbClr val="000000"/>
                </a:solidFill>
              </a:rPr>
              <a:t>memoirs.azrielifoundation.org</a:t>
            </a:r>
            <a:endParaRPr lang="en-US" sz="4400" dirty="0">
              <a:solidFill>
                <a:srgbClr val="000000"/>
              </a:solidFill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28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914400"/>
            <a:ext cx="12496800" cy="926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"The Azrieli Foundation’s resources are eagerly sought by my students of many grades. </a:t>
            </a:r>
            <a:r>
              <a:rPr lang="en-US" sz="3200" dirty="0" smtClean="0"/>
              <a:t>These </a:t>
            </a:r>
            <a:r>
              <a:rPr lang="en-US" sz="3200" dirty="0"/>
              <a:t>resources allow them to develop a very personal connection with those who survived the Holocaust, provides them with a deeper understanding of this history, and reinforces the importance of guarding our human rights</a:t>
            </a:r>
            <a:r>
              <a:rPr lang="en-US" sz="3200" dirty="0" smtClean="0"/>
              <a:t>.”</a:t>
            </a:r>
          </a:p>
          <a:p>
            <a:pPr algn="l"/>
            <a:endParaRPr lang="en-US" dirty="0" smtClean="0"/>
          </a:p>
          <a:p>
            <a:pPr algn="l"/>
            <a:r>
              <a:rPr lang="en-US" sz="2400" dirty="0" smtClean="0"/>
              <a:t>Larry </a:t>
            </a:r>
            <a:r>
              <a:rPr lang="en-US" sz="2400" dirty="0" err="1" smtClean="0"/>
              <a:t>Mikulcik</a:t>
            </a:r>
            <a:endParaRPr lang="en-US" sz="2400" dirty="0" smtClean="0"/>
          </a:p>
          <a:p>
            <a:pPr algn="l"/>
            <a:r>
              <a:rPr lang="en-US" sz="2400" dirty="0" smtClean="0"/>
              <a:t>Curriculum </a:t>
            </a:r>
            <a:r>
              <a:rPr lang="en-US" sz="2400" dirty="0"/>
              <a:t>Coach</a:t>
            </a:r>
          </a:p>
          <a:p>
            <a:pPr algn="l"/>
            <a:r>
              <a:rPr lang="en-US" sz="2400" dirty="0"/>
              <a:t>Horizon </a:t>
            </a:r>
            <a:r>
              <a:rPr lang="en-US" sz="2400" dirty="0" smtClean="0"/>
              <a:t>School Division, Humboldt, SK</a:t>
            </a:r>
          </a:p>
          <a:p>
            <a:pPr algn="l"/>
            <a:endParaRPr lang="en-US" sz="2400" dirty="0" smtClean="0"/>
          </a:p>
          <a:p>
            <a:pPr algn="l"/>
            <a:r>
              <a:rPr lang="en-US" dirty="0" smtClean="0"/>
              <a:t>                _____________________________________</a:t>
            </a:r>
          </a:p>
          <a:p>
            <a:pPr algn="l"/>
            <a:endParaRPr lang="en-US" dirty="0" smtClean="0"/>
          </a:p>
          <a:p>
            <a:pPr lvl="0" algn="l"/>
            <a:r>
              <a:rPr lang="en-US" sz="3200" dirty="0">
                <a:cs typeface="Calibri"/>
              </a:rPr>
              <a:t>“It’s up to my generation to prevent another Holocaust from happening, and it is stories like yours that help us do it.</a:t>
            </a:r>
            <a:r>
              <a:rPr lang="en-US" sz="3200" dirty="0" smtClean="0">
                <a:cs typeface="Calibri"/>
              </a:rPr>
              <a:t>”</a:t>
            </a:r>
          </a:p>
          <a:p>
            <a:pPr lvl="0" algn="l"/>
            <a:endParaRPr lang="en-US" sz="2400" dirty="0" smtClean="0">
              <a:cs typeface="Calibri"/>
            </a:endParaRPr>
          </a:p>
          <a:p>
            <a:pPr marL="0" lvl="0" indent="0" algn="l">
              <a:buNone/>
              <a:defRPr sz="1800"/>
            </a:pPr>
            <a:r>
              <a:rPr lang="en-US" sz="2400" dirty="0">
                <a:cs typeface="Calibri"/>
              </a:rPr>
              <a:t>Eliza – John F. Ross </a:t>
            </a:r>
            <a:r>
              <a:rPr lang="en-US" sz="2400" dirty="0" smtClean="0">
                <a:cs typeface="Calibri"/>
              </a:rPr>
              <a:t>Collegiate</a:t>
            </a:r>
          </a:p>
          <a:p>
            <a:pPr marL="0" lvl="0" indent="0" algn="l">
              <a:buNone/>
              <a:defRPr sz="1800"/>
            </a:pPr>
            <a:r>
              <a:rPr lang="en-US" sz="2400" dirty="0" smtClean="0">
                <a:cs typeface="Calibri"/>
              </a:rPr>
              <a:t>Guelph, ON</a:t>
            </a:r>
            <a:endParaRPr lang="en-US" sz="2400" dirty="0">
              <a:cs typeface="Calibri"/>
            </a:endParaRPr>
          </a:p>
          <a:p>
            <a:pPr marL="0" lvl="0" indent="0" algn="l">
              <a:buNone/>
              <a:defRPr sz="1800"/>
            </a:pPr>
            <a:r>
              <a:rPr lang="en-US" sz="2400" dirty="0">
                <a:cs typeface="Calibri"/>
              </a:rPr>
              <a:t>Grade 10 History</a:t>
            </a:r>
            <a:endParaRPr lang="fr-CA" sz="24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43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778000" y="1371600"/>
            <a:ext cx="1022036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000" b="1"/>
            </a:lvl1pPr>
          </a:lstStyle>
          <a:p>
            <a:pPr lvl="0">
              <a:defRPr sz="1800" b="0"/>
            </a:pPr>
            <a:r>
              <a:rPr lang="en-US" sz="4800" b="0" dirty="0" smtClean="0">
                <a:latin typeface="+mj-lt"/>
                <a:cs typeface="Calibri"/>
              </a:rPr>
              <a:t>The Azrieli Foundation’s Holocaust Survivor Memoirs Program</a:t>
            </a:r>
            <a:endParaRPr sz="4800" b="1" dirty="0">
              <a:latin typeface="+mj-lt"/>
              <a:cs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1766579" y="1475316"/>
            <a:ext cx="1067942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u="sng"/>
            </a:lvl1pPr>
          </a:lstStyle>
          <a:p>
            <a:pPr lvl="0">
              <a:defRPr sz="1800" u="none"/>
            </a:pPr>
            <a:endParaRPr sz="4000" b="1" u="sng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4200" y="3810000"/>
            <a:ext cx="1043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Arial"/>
              <a:buChar char="•"/>
            </a:pPr>
            <a:r>
              <a:rPr lang="en-US" dirty="0" smtClean="0"/>
              <a:t>Who we are</a:t>
            </a:r>
          </a:p>
          <a:p>
            <a:pPr marL="457200" lvl="0" indent="-457200" algn="l">
              <a:buFont typeface="Arial"/>
              <a:buChar char="•"/>
            </a:pPr>
            <a:endParaRPr lang="en-US" dirty="0" smtClean="0"/>
          </a:p>
          <a:p>
            <a:pPr marL="457200" lvl="0" indent="-457200" algn="l">
              <a:buFont typeface="Arial"/>
              <a:buChar char="•"/>
            </a:pPr>
            <a:r>
              <a:rPr lang="en-US" dirty="0" smtClean="0"/>
              <a:t>What we do – books, films, outreach and more!</a:t>
            </a:r>
          </a:p>
          <a:p>
            <a:pPr marL="457200" lvl="0" indent="-457200" algn="l">
              <a:buFont typeface="Arial"/>
              <a:buChar char="•"/>
            </a:pPr>
            <a:endParaRPr lang="en-CA" dirty="0"/>
          </a:p>
          <a:p>
            <a:pPr marL="457200" lvl="0" indent="-457200" algn="l">
              <a:buFont typeface="Arial"/>
              <a:buChar char="•"/>
            </a:pPr>
            <a:r>
              <a:rPr lang="en-US" dirty="0" smtClean="0"/>
              <a:t>New interactive digital </a:t>
            </a:r>
            <a:r>
              <a:rPr lang="en-US" dirty="0"/>
              <a:t>p</a:t>
            </a:r>
            <a:r>
              <a:rPr lang="en-US" dirty="0" smtClean="0"/>
              <a:t>latform</a:t>
            </a:r>
          </a:p>
        </p:txBody>
      </p:sp>
      <p:pic>
        <p:nvPicPr>
          <p:cNvPr id="8" name="Picture 7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701800" y="1981200"/>
            <a:ext cx="7248559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000" b="1"/>
            </a:lvl1pPr>
          </a:lstStyle>
          <a:p>
            <a:pPr lvl="0">
              <a:defRPr sz="1800" b="0"/>
            </a:pPr>
            <a:r>
              <a:rPr lang="en-US" sz="5300" dirty="0" smtClean="0">
                <a:latin typeface="+mj-lt"/>
                <a:cs typeface="Calibri"/>
              </a:rPr>
              <a:t>Who we are</a:t>
            </a:r>
            <a:endParaRPr sz="5300" b="1" dirty="0">
              <a:latin typeface="+mj-lt"/>
              <a:cs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1766579" y="1475316"/>
            <a:ext cx="10679422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u="sng"/>
            </a:lvl1pPr>
          </a:lstStyle>
          <a:p>
            <a:pPr>
              <a:defRPr sz="1800" u="none"/>
            </a:pPr>
            <a:endParaRPr lang="fr-CA" sz="4000" dirty="0" smtClean="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  <a:defRPr sz="1800" u="none"/>
            </a:pPr>
            <a:endParaRPr lang="fr-CA" sz="4000" dirty="0">
              <a:latin typeface="Calibri"/>
              <a:cs typeface="Calibri"/>
            </a:endParaRPr>
          </a:p>
          <a:p>
            <a:pPr lvl="0">
              <a:defRPr sz="1800" u="none"/>
            </a:pPr>
            <a:endParaRPr sz="4000" b="1" u="sng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5600" y="3733800"/>
            <a:ext cx="10972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CA" dirty="0" smtClean="0"/>
              <a:t>David Azrieli, founder </a:t>
            </a:r>
          </a:p>
          <a:p>
            <a:pPr algn="l"/>
            <a:endParaRPr lang="en-CA" dirty="0"/>
          </a:p>
          <a:p>
            <a:pPr marL="571500" indent="-571500" algn="l">
              <a:buFont typeface="Arial"/>
              <a:buChar char="•"/>
            </a:pPr>
            <a:r>
              <a:rPr lang="en-CA" dirty="0" smtClean="0"/>
              <a:t>Established in 2005</a:t>
            </a:r>
          </a:p>
          <a:p>
            <a:pPr marL="571500" indent="-571500" algn="l">
              <a:buFont typeface="Arial"/>
              <a:buChar char="•"/>
            </a:pPr>
            <a:endParaRPr lang="en-CA" dirty="0"/>
          </a:p>
          <a:p>
            <a:pPr algn="l"/>
            <a:endParaRPr lang="en-CA" dirty="0" smtClean="0"/>
          </a:p>
          <a:p>
            <a:pPr marL="571500" indent="-571500" algn="l">
              <a:buFont typeface="Arial"/>
              <a:buChar char="•"/>
            </a:pPr>
            <a:endParaRPr lang="en-CA" dirty="0"/>
          </a:p>
          <a:p>
            <a:pPr marL="571500" indent="-571500" algn="l">
              <a:buFont typeface="Arial"/>
              <a:buChar char="•"/>
            </a:pPr>
            <a:endParaRPr lang="en-CA" dirty="0" smtClean="0"/>
          </a:p>
          <a:p>
            <a:pPr marL="571500" indent="-571500" algn="l">
              <a:buFont typeface="Arial"/>
              <a:buChar char="•"/>
            </a:pPr>
            <a:endParaRPr lang="en-CA" sz="3200" dirty="0"/>
          </a:p>
          <a:p>
            <a:pPr marL="571500" indent="-571500" algn="l">
              <a:buFont typeface="Arial"/>
              <a:buChar char="•"/>
            </a:pPr>
            <a:endParaRPr lang="en-US" sz="3200" dirty="0"/>
          </a:p>
        </p:txBody>
      </p:sp>
      <p:pic>
        <p:nvPicPr>
          <p:cNvPr id="3" name="Picture 2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000" y="1752600"/>
            <a:ext cx="379634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000000"/>
                </a:solidFill>
              </a:rPr>
              <a:t>Our 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3657600"/>
            <a:ext cx="11880067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outreach mission of the Holocaust Survivor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Memoirs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0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 is to connect educators and students across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Canada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to firsthand accounts of Holocaust survivors who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baseline="0" dirty="0" smtClean="0">
                <a:solidFill>
                  <a:srgbClr val="000000"/>
                </a:solidFill>
              </a:rPr>
              <a:t>mmigrated</a:t>
            </a:r>
            <a:r>
              <a:rPr lang="en-US" dirty="0" smtClean="0">
                <a:solidFill>
                  <a:srgbClr val="000000"/>
                </a:solidFill>
              </a:rPr>
              <a:t> to Canada after the war. The Program is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g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uided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by the conviction that these stories, the voices of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0" dirty="0" smtClean="0">
                <a:solidFill>
                  <a:srgbClr val="000000"/>
                </a:solidFill>
              </a:rPr>
              <a:t>urvivors</a:t>
            </a:r>
            <a:r>
              <a:rPr lang="en-US" dirty="0" smtClean="0">
                <a:solidFill>
                  <a:srgbClr val="000000"/>
                </a:solidFill>
              </a:rPr>
              <a:t>, will cultivate empathy and compassion and </a:t>
            </a: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nspire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action against hatred.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 descr="Azrieli Ru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16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zreili 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514600"/>
            <a:ext cx="12217400" cy="688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1143000"/>
            <a:ext cx="545000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solidFill>
                  <a:srgbClr val="000000"/>
                </a:solidFill>
              </a:rPr>
              <a:t>Survivor Memoirs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5" name="Picture 4" descr="Azrieli Ru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0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320800" y="685800"/>
            <a:ext cx="11236359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000" b="1"/>
            </a:lvl1pPr>
          </a:lstStyle>
          <a:p>
            <a:pPr lvl="0">
              <a:defRPr sz="1800" b="0"/>
            </a:pPr>
            <a:r>
              <a:rPr lang="en-US" sz="5300" b="0" dirty="0" smtClean="0">
                <a:latin typeface="+mj-lt"/>
                <a:cs typeface="Calibri"/>
              </a:rPr>
              <a:t>Azrieli Series Short Films</a:t>
            </a:r>
            <a:endParaRPr sz="5300" b="0" dirty="0">
              <a:latin typeface="+mj-lt"/>
              <a:cs typeface="Calibri"/>
            </a:endParaRPr>
          </a:p>
        </p:txBody>
      </p:sp>
      <p:pic>
        <p:nvPicPr>
          <p:cNvPr id="3" name="Picture 2" descr="Screen Shot 2016-07-04 at 11.3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5638800"/>
            <a:ext cx="6781800" cy="3967814"/>
          </a:xfrm>
          <a:prstGeom prst="rect">
            <a:avLst/>
          </a:prstGeom>
        </p:spPr>
      </p:pic>
      <p:pic>
        <p:nvPicPr>
          <p:cNvPr id="4" name="Picture 3" descr="Screen Shot 2016-07-04 at 11.35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828800"/>
            <a:ext cx="6400800" cy="3837516"/>
          </a:xfrm>
          <a:prstGeom prst="rect">
            <a:avLst/>
          </a:prstGeom>
        </p:spPr>
      </p:pic>
      <p:pic>
        <p:nvPicPr>
          <p:cNvPr id="8" name="Picture 7" descr="Azrieli Rul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914400"/>
            <a:ext cx="298960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Outreach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 descr="IMG_02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590800"/>
            <a:ext cx="4673600" cy="3505200"/>
          </a:xfrm>
          <a:prstGeom prst="rect">
            <a:avLst/>
          </a:prstGeom>
        </p:spPr>
      </p:pic>
      <p:pic>
        <p:nvPicPr>
          <p:cNvPr id="6" name="Picture 5" descr="1IMG_04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5715000"/>
            <a:ext cx="4902200" cy="3676650"/>
          </a:xfrm>
          <a:prstGeom prst="rect">
            <a:avLst/>
          </a:prstGeom>
        </p:spPr>
      </p:pic>
      <p:pic>
        <p:nvPicPr>
          <p:cNvPr id="7" name="Picture 6" descr="Azrieli Rul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2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ollection co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82" y="914399"/>
            <a:ext cx="10557918" cy="8001943"/>
          </a:xfrm>
          <a:prstGeom prst="rect">
            <a:avLst/>
          </a:prstGeom>
        </p:spPr>
      </p:pic>
      <p:pic>
        <p:nvPicPr>
          <p:cNvPr id="4" name="Picture 3" descr="Azrieli Ru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07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549400" y="990600"/>
            <a:ext cx="11236359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000" b="1"/>
            </a:lvl1pPr>
          </a:lstStyle>
          <a:p>
            <a:pPr lvl="0">
              <a:defRPr sz="1800" b="0"/>
            </a:pPr>
            <a:r>
              <a:rPr lang="en-US" sz="5300" dirty="0" smtClean="0">
                <a:latin typeface="+mj-lt"/>
                <a:cs typeface="Calibri"/>
              </a:rPr>
              <a:t>New Interactive Digital Platform </a:t>
            </a:r>
            <a:endParaRPr sz="5300" dirty="0">
              <a:latin typeface="+mj-lt"/>
              <a:cs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320800" y="990600"/>
            <a:ext cx="10471309" cy="19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44500" indent="-444500" algn="l">
              <a:lnSpc>
                <a:spcPct val="150000"/>
              </a:lnSpc>
              <a:buSzPct val="75000"/>
              <a:buChar char="•"/>
            </a:lvl1pPr>
          </a:lstStyle>
          <a:p>
            <a:pPr marL="0" lvl="0" indent="0">
              <a:buNone/>
              <a:defRPr sz="1800"/>
            </a:pPr>
            <a:endParaRPr lang="fr-CA" sz="4400" b="1" dirty="0" smtClean="0">
              <a:latin typeface="Calibri"/>
              <a:cs typeface="Calibri"/>
            </a:endParaRPr>
          </a:p>
          <a:p>
            <a:pPr marL="0" lvl="0" indent="0">
              <a:buNone/>
              <a:defRPr sz="1800"/>
            </a:pPr>
            <a:endParaRPr lang="fr-CA" sz="4400" b="1" dirty="0">
              <a:latin typeface="Calibri"/>
              <a:cs typeface="Calibri"/>
            </a:endParaRPr>
          </a:p>
        </p:txBody>
      </p:sp>
      <p:pic>
        <p:nvPicPr>
          <p:cNvPr id="9" name="image5.png" descr="ReCollection title 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2209800"/>
            <a:ext cx="8624364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406400" y="8610600"/>
            <a:ext cx="1190402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Accessible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on our website: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memoirs.azrielifoundation.org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 descr="Azrieli Ru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3004800" cy="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10115</TotalTime>
  <Words>200</Words>
  <Application>Microsoft Macintosh PowerPoint</Application>
  <PresentationFormat>Custom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Empathy generates great learning experiences.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 Person</dc:creator>
  <cp:lastModifiedBy>Elin Beaumont</cp:lastModifiedBy>
  <cp:revision>82</cp:revision>
  <dcterms:modified xsi:type="dcterms:W3CDTF">2016-10-11T16:20:57Z</dcterms:modified>
</cp:coreProperties>
</file>