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9" r:id="rId5"/>
    <p:sldId id="258" r:id="rId6"/>
    <p:sldId id="260" r:id="rId7"/>
    <p:sldId id="272" r:id="rId8"/>
    <p:sldId id="273" r:id="rId9"/>
    <p:sldId id="265" r:id="rId10"/>
    <p:sldId id="266" r:id="rId11"/>
    <p:sldId id="274" r:id="rId12"/>
    <p:sldId id="267" r:id="rId13"/>
    <p:sldId id="269" r:id="rId14"/>
    <p:sldId id="277" r:id="rId15"/>
    <p:sldId id="279" r:id="rId16"/>
    <p:sldId id="270" r:id="rId17"/>
    <p:sldId id="285" r:id="rId18"/>
    <p:sldId id="271" r:id="rId19"/>
    <p:sldId id="286" r:id="rId20"/>
    <p:sldId id="278" r:id="rId21"/>
    <p:sldId id="287" r:id="rId22"/>
    <p:sldId id="288" r:id="rId23"/>
    <p:sldId id="289" r:id="rId24"/>
    <p:sldId id="290" r:id="rId25"/>
    <p:sldId id="284" r:id="rId26"/>
    <p:sldId id="291" r:id="rId27"/>
    <p:sldId id="292" r:id="rId28"/>
    <p:sldId id="29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78153" autoAdjust="0"/>
  </p:normalViewPr>
  <p:slideViewPr>
    <p:cSldViewPr snapToObjects="1">
      <p:cViewPr>
        <p:scale>
          <a:sx n="60" d="100"/>
          <a:sy n="60" d="100"/>
        </p:scale>
        <p:origin x="-166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025B-5B16-48B5-8723-634792B83FD1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3EF6-0713-47A4-A483-D0A485E5E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2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 submission</a:t>
            </a:r>
          </a:p>
          <a:p>
            <a:r>
              <a:rPr lang="en-US" dirty="0" smtClean="0"/>
              <a:t>More reliable, secure</a:t>
            </a:r>
          </a:p>
          <a:p>
            <a:r>
              <a:rPr lang="en-US" dirty="0" smtClean="0"/>
              <a:t>No risk of lost docs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5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1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Maximus – reviewed our current documents, looked at Ontario standards, helped us develop a template that was efficient, easy to use, and ensures student information is relevant, up to date, editable.</a:t>
            </a:r>
          </a:p>
          <a:p>
            <a:endParaRPr lang="en-US" dirty="0" smtClean="0"/>
          </a:p>
          <a:p>
            <a:r>
              <a:rPr lang="en-US" dirty="0" smtClean="0"/>
              <a:t>Revision</a:t>
            </a:r>
            <a:r>
              <a:rPr lang="en-US" baseline="0" dirty="0" smtClean="0"/>
              <a:t> documents</a:t>
            </a:r>
          </a:p>
          <a:p>
            <a:r>
              <a:rPr lang="en-US" baseline="0" dirty="0" smtClean="0"/>
              <a:t>Messaging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7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6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Easy, secure, connect with our transportation partners – includes safety plan and medical care plans.</a:t>
            </a:r>
          </a:p>
          <a:p>
            <a:r>
              <a:rPr lang="en-US" dirty="0" smtClean="0"/>
              <a:t>Ease of management</a:t>
            </a:r>
          </a:p>
          <a:p>
            <a:r>
              <a:rPr lang="en-US" dirty="0" smtClean="0"/>
              <a:t>Routes and times visible by parents, teachers, admin in </a:t>
            </a:r>
            <a:r>
              <a:rPr lang="en-US" dirty="0" smtClean="0"/>
              <a:t>TieNet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7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3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1200" b="1" dirty="0" smtClean="0"/>
              <a:t>To coordinate services for students, family and staff, the YRDSB uses an Inter-Disciplinary Team model that includes: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9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2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Process:</a:t>
            </a:r>
          </a:p>
          <a:p>
            <a:pPr lvl="1"/>
            <a:r>
              <a:rPr lang="en-US" dirty="0" smtClean="0"/>
              <a:t>Collected requirements from all stakeholders</a:t>
            </a:r>
          </a:p>
          <a:p>
            <a:pPr lvl="1"/>
            <a:r>
              <a:rPr lang="en-US" dirty="0" smtClean="0"/>
              <a:t>Completed the RFI/RFP process</a:t>
            </a:r>
          </a:p>
          <a:p>
            <a:pPr lvl="1"/>
            <a:r>
              <a:rPr lang="en-US" dirty="0" smtClean="0"/>
              <a:t>Decided on a 2 envelope system</a:t>
            </a:r>
          </a:p>
          <a:p>
            <a:pPr lvl="1"/>
            <a:r>
              <a:rPr lang="en-US" dirty="0" smtClean="0"/>
              <a:t>Tested “Sandboxes”</a:t>
            </a:r>
          </a:p>
          <a:p>
            <a:pPr lvl="1"/>
            <a:r>
              <a:rPr lang="en-US" dirty="0" smtClean="0"/>
              <a:t>Made the decision on a Vendor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6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SIS is Trillium</a:t>
            </a:r>
          </a:p>
          <a:p>
            <a:r>
              <a:rPr lang="en-US" baseline="0" dirty="0" smtClean="0"/>
              <a:t>Do not need to use PowerSchool to integrate the PowerSchool Special Education management software</a:t>
            </a:r>
          </a:p>
          <a:p>
            <a:r>
              <a:rPr lang="en-US" dirty="0" smtClean="0"/>
              <a:t>Understanding Special Education in Ontario</a:t>
            </a:r>
          </a:p>
          <a:p>
            <a:r>
              <a:rPr lang="en-US" dirty="0" smtClean="0"/>
              <a:t>Providing guidance to streamline processes</a:t>
            </a:r>
          </a:p>
          <a:p>
            <a:r>
              <a:rPr lang="en-US" dirty="0" smtClean="0"/>
              <a:t>Recommendations for document templates</a:t>
            </a:r>
          </a:p>
          <a:p>
            <a:r>
              <a:rPr lang="en-US" dirty="0" smtClean="0"/>
              <a:t>Enhancing student profile information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4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</a:t>
            </a:r>
          </a:p>
          <a:p>
            <a:r>
              <a:rPr lang="en-US" dirty="0" smtClean="0"/>
              <a:t>Invitation</a:t>
            </a:r>
          </a:p>
          <a:p>
            <a:r>
              <a:rPr lang="en-US" dirty="0" smtClean="0"/>
              <a:t>Record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2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Messaging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9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Messaging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3EF6-0713-47A4-A483-D0A485E5E4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xtern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dirty="0" smtClean="0"/>
              <a:t>Click to edit </a:t>
            </a:r>
            <a:r>
              <a:rPr lang="en-CA" smtClean="0"/>
              <a:t>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ntern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8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9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6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7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5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7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A918-F990-5545-BB7A-B83DB44D455F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Sans"/>
                <a:cs typeface="GillSans"/>
              </a:defRPr>
            </a:lvl1pPr>
          </a:lstStyle>
          <a:p>
            <a:fld id="{923EA918-F990-5545-BB7A-B83DB44D455F}" type="datetimeFigureOut">
              <a:rPr lang="en-US" smtClean="0"/>
              <a:pPr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Sans"/>
                <a:cs typeface="Gill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B368-B13C-A84E-BF11-166CCE50F16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GillSans Bold"/>
          <a:ea typeface="+mj-ea"/>
          <a:cs typeface="GillSan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Sans"/>
          <a:ea typeface="+mn-ea"/>
          <a:cs typeface="Gill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illSans"/>
          <a:ea typeface="+mn-ea"/>
          <a:cs typeface="Gill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illSans"/>
          <a:ea typeface="+mn-ea"/>
          <a:cs typeface="Gill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illSans"/>
          <a:ea typeface="+mn-ea"/>
          <a:cs typeface="Gill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illSans"/>
          <a:ea typeface="+mn-ea"/>
          <a:cs typeface="Gill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4BC1-A462-CD45-BCFB-1F574FF4DBBC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0004-A304-3846-AB42-858CCE17C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168352" cy="14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24533" y="2852936"/>
            <a:ext cx="6476256" cy="2016224"/>
          </a:xfrm>
        </p:spPr>
        <p:txBody>
          <a:bodyPr/>
          <a:lstStyle/>
          <a:p>
            <a:r>
              <a:rPr lang="en" b="1" dirty="0"/>
              <a:t>Integrated Data Management in 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Special </a:t>
            </a:r>
            <a:r>
              <a:rPr lang="en" b="1" dirty="0"/>
              <a:t>Education</a:t>
            </a:r>
            <a:br>
              <a:rPr lang="en" b="1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1533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US" b="1" dirty="0" smtClean="0"/>
              <a:t>In-School Team Record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" y="1124744"/>
            <a:ext cx="9030572" cy="5732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Referral Documents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8"/>
          <a:stretch/>
        </p:blipFill>
        <p:spPr bwMode="auto">
          <a:xfrm>
            <a:off x="899406" y="1235676"/>
            <a:ext cx="7345189" cy="456958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IPRC Documents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3"/>
          <a:stretch/>
        </p:blipFill>
        <p:spPr bwMode="auto">
          <a:xfrm>
            <a:off x="604082" y="1183703"/>
            <a:ext cx="7935836" cy="44905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2051720" cy="782960"/>
          </a:xfrm>
        </p:spPr>
        <p:txBody>
          <a:bodyPr/>
          <a:lstStyle/>
          <a:p>
            <a:pPr algn="l"/>
            <a:r>
              <a:rPr lang="en-US" b="1" dirty="0" smtClean="0"/>
              <a:t>Consent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9"/>
          <a:stretch/>
        </p:blipFill>
        <p:spPr bwMode="auto">
          <a:xfrm>
            <a:off x="395536" y="476671"/>
            <a:ext cx="8280920" cy="512251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The IEP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Information</a:t>
            </a:r>
          </a:p>
          <a:p>
            <a:r>
              <a:rPr lang="en-US" dirty="0" smtClean="0"/>
              <a:t>Sources Consulted</a:t>
            </a:r>
          </a:p>
          <a:p>
            <a:r>
              <a:rPr lang="en-US" dirty="0" smtClean="0"/>
              <a:t>Accommodations</a:t>
            </a:r>
          </a:p>
          <a:p>
            <a:r>
              <a:rPr lang="en-US" dirty="0" smtClean="0"/>
              <a:t>Program Pages</a:t>
            </a:r>
          </a:p>
          <a:p>
            <a:r>
              <a:rPr lang="en-US" dirty="0" smtClean="0"/>
              <a:t>Transition Page</a:t>
            </a:r>
          </a:p>
          <a:p>
            <a:r>
              <a:rPr lang="en-US" dirty="0" smtClean="0"/>
              <a:t>Report to Teachers</a:t>
            </a:r>
          </a:p>
          <a:p>
            <a:r>
              <a:rPr lang="en-US" dirty="0" smtClean="0"/>
              <a:t>Attachment to the Report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The IEP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 bwMode="auto">
          <a:xfrm>
            <a:off x="24312" y="1859"/>
            <a:ext cx="9119687" cy="68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Transition Plan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"/>
          <a:stretch/>
        </p:blipFill>
        <p:spPr bwMode="auto">
          <a:xfrm>
            <a:off x="1187624" y="1116785"/>
            <a:ext cx="6892655" cy="490450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Safety Plan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7"/>
          <a:stretch/>
        </p:blipFill>
        <p:spPr bwMode="auto">
          <a:xfrm>
            <a:off x="22820" y="1409172"/>
            <a:ext cx="9121179" cy="544431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" y="274638"/>
            <a:ext cx="9057913" cy="1143000"/>
          </a:xfrm>
        </p:spPr>
        <p:txBody>
          <a:bodyPr/>
          <a:lstStyle/>
          <a:p>
            <a:r>
              <a:rPr lang="en-US" b="1" dirty="0" smtClean="0"/>
              <a:t>Professional Report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33217" y="1417638"/>
            <a:ext cx="9057913" cy="23345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889" y="458112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common template used by all disciplines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83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Professional Report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6"/>
          <a:stretch/>
        </p:blipFill>
        <p:spPr bwMode="auto">
          <a:xfrm>
            <a:off x="827584" y="1268761"/>
            <a:ext cx="7645135" cy="454871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" b="1" dirty="0"/>
              <a:t>About the York Region DSB…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55976" y="1196752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125000 students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19 </a:t>
            </a:r>
            <a:r>
              <a:rPr lang="en-US" dirty="0"/>
              <a:t>000 Students with Special Education needs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1100 </a:t>
            </a:r>
            <a:r>
              <a:rPr lang="en-US" dirty="0"/>
              <a:t>Special Education teachers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Over 200 </a:t>
            </a:r>
            <a:r>
              <a:rPr lang="en-US" dirty="0"/>
              <a:t>Schools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/>
        </p:blipFill>
        <p:spPr bwMode="auto">
          <a:xfrm>
            <a:off x="459403" y="1340768"/>
            <a:ext cx="3586130" cy="473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38" y="4941168"/>
            <a:ext cx="4397568" cy="1143000"/>
          </a:xfrm>
        </p:spPr>
        <p:txBody>
          <a:bodyPr/>
          <a:lstStyle/>
          <a:p>
            <a:r>
              <a:rPr lang="en-US" b="1" dirty="0" smtClean="0"/>
              <a:t>SEA Claim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53845" cy="4124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3888432" cy="1143000"/>
          </a:xfrm>
        </p:spPr>
        <p:txBody>
          <a:bodyPr/>
          <a:lstStyle/>
          <a:p>
            <a:r>
              <a:rPr lang="en-US" b="1" dirty="0" smtClean="0"/>
              <a:t>Case Notes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/>
          <a:stretch/>
        </p:blipFill>
        <p:spPr bwMode="auto">
          <a:xfrm>
            <a:off x="611560" y="476671"/>
            <a:ext cx="7932737" cy="48301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224"/>
            <a:ext cx="4716016" cy="1143000"/>
          </a:xfrm>
        </p:spPr>
        <p:txBody>
          <a:bodyPr/>
          <a:lstStyle/>
          <a:p>
            <a:r>
              <a:rPr lang="en-US" dirty="0" smtClean="0"/>
              <a:t>Severity of Needs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3" y="260648"/>
            <a:ext cx="8113713" cy="544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060214"/>
            <a:ext cx="5724128" cy="1143000"/>
          </a:xfrm>
        </p:spPr>
        <p:txBody>
          <a:bodyPr/>
          <a:lstStyle/>
          <a:p>
            <a:pPr algn="l"/>
            <a:r>
              <a:rPr lang="en-US" b="1" dirty="0" smtClean="0"/>
              <a:t>Summary of Involvement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6" y="649585"/>
            <a:ext cx="8170863" cy="4219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Special Transportation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5"/>
          <a:stretch/>
        </p:blipFill>
        <p:spPr bwMode="auto">
          <a:xfrm>
            <a:off x="686310" y="1196752"/>
            <a:ext cx="7761287" cy="458919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4176464" cy="864096"/>
          </a:xfrm>
        </p:spPr>
        <p:txBody>
          <a:bodyPr/>
          <a:lstStyle/>
          <a:p>
            <a:r>
              <a:rPr lang="en-US" b="1" dirty="0"/>
              <a:t>Work Experience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70863" cy="529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9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70" y="5514256"/>
            <a:ext cx="5612904" cy="792088"/>
          </a:xfrm>
        </p:spPr>
        <p:txBody>
          <a:bodyPr/>
          <a:lstStyle/>
          <a:p>
            <a:r>
              <a:rPr lang="en-US" b="1" dirty="0" smtClean="0"/>
              <a:t>Threat Assessment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8013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952"/>
          <a:stretch/>
        </p:blipFill>
        <p:spPr bwMode="auto">
          <a:xfrm>
            <a:off x="6556736" y="361143"/>
            <a:ext cx="239807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"/>
          <a:stretch/>
        </p:blipFill>
        <p:spPr bwMode="auto">
          <a:xfrm>
            <a:off x="3645647" y="332656"/>
            <a:ext cx="2798561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993"/>
            <a:ext cx="30384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251" y="306896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 you!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2042"/>
            <a:ext cx="3168352" cy="14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71720"/>
            <a:ext cx="2376264" cy="88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Student Services in YRDSB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2000" b="1" dirty="0" smtClean="0"/>
              <a:t>Inter-Disciplinary Team model that includes: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Special Educuation Resource Teachers (SERT)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Intervention Support Workers (ISW)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Applied Behaviour Analysis Facilitator (ABAF)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Work Experience Program coordinators (WEP)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Blind/Low Vision Services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Deaf/Hard of Hearing Services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" sz="1800" dirty="0" smtClean="0"/>
              <a:t>Student Services Coordinators 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-US" sz="1800" dirty="0" smtClean="0"/>
              <a:t>M</a:t>
            </a:r>
            <a:r>
              <a:rPr lang="en" sz="1800" dirty="0" smtClean="0"/>
              <a:t>embers from our 4 Regulated Health Professionals groups</a:t>
            </a:r>
          </a:p>
          <a:p>
            <a:pPr lvl="2">
              <a:buFont typeface="Arial" pitchFamily="34" charset="0"/>
              <a:buChar char="•"/>
            </a:pPr>
            <a:r>
              <a:rPr lang="en" sz="1800" dirty="0" smtClean="0"/>
              <a:t>Psychological Services</a:t>
            </a:r>
          </a:p>
          <a:p>
            <a:pPr lvl="2">
              <a:buFont typeface="Arial" pitchFamily="34" charset="0"/>
              <a:buChar char="•"/>
            </a:pPr>
            <a:r>
              <a:rPr lang="en" sz="1800" dirty="0" smtClean="0"/>
              <a:t>Speech-Language Pathology Services</a:t>
            </a:r>
          </a:p>
          <a:p>
            <a:pPr lvl="2">
              <a:buFont typeface="Arial" pitchFamily="34" charset="0"/>
              <a:buChar char="•"/>
            </a:pPr>
            <a:r>
              <a:rPr lang="en" sz="1800" dirty="0" smtClean="0"/>
              <a:t>Occupational and Physical Therapy Services</a:t>
            </a:r>
          </a:p>
          <a:p>
            <a:pPr lvl="2">
              <a:buFont typeface="Arial" pitchFamily="34" charset="0"/>
              <a:buChar char="•"/>
            </a:pPr>
            <a:r>
              <a:rPr lang="en" sz="1800" dirty="0" smtClean="0"/>
              <a:t>Social Work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It all began with…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" sz="2400" dirty="0"/>
              <a:t>M</a:t>
            </a:r>
            <a:r>
              <a:rPr lang="en" sz="2400" dirty="0" smtClean="0"/>
              <a:t>any departments working together to support students with Special Education needs</a:t>
            </a:r>
          </a:p>
          <a:p>
            <a:pPr>
              <a:spcBef>
                <a:spcPts val="0"/>
              </a:spcBef>
            </a:pPr>
            <a:endParaRPr lang="en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T</a:t>
            </a:r>
            <a:r>
              <a:rPr lang="en" sz="2400" dirty="0" smtClean="0"/>
              <a:t>he </a:t>
            </a:r>
            <a:r>
              <a:rPr lang="en" sz="2400" dirty="0"/>
              <a:t>realization that work was being duplicated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</a:t>
            </a:r>
            <a:r>
              <a:rPr lang="en" sz="2400" dirty="0" smtClean="0"/>
              <a:t>n understanding that our solution needed to be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</a:t>
            </a:r>
            <a:r>
              <a:rPr lang="en" sz="2000" dirty="0" smtClean="0"/>
              <a:t>ccessible – to staff and families and across devices</a:t>
            </a:r>
          </a:p>
          <a:p>
            <a:pPr lvl="1">
              <a:spcBef>
                <a:spcPts val="0"/>
              </a:spcBef>
            </a:pPr>
            <a:r>
              <a:rPr lang="en" sz="2000" dirty="0"/>
              <a:t>L</a:t>
            </a:r>
            <a:r>
              <a:rPr lang="en" sz="2000" dirty="0" smtClean="0"/>
              <a:t>inked to our SIS – Trillium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</a:t>
            </a:r>
            <a:r>
              <a:rPr lang="en" sz="2000" dirty="0" smtClean="0"/>
              <a:t>lectronic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</a:t>
            </a:r>
            <a:r>
              <a:rPr lang="en" sz="2000" dirty="0" smtClean="0"/>
              <a:t>treamlined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</a:t>
            </a:r>
            <a:r>
              <a:rPr lang="en" sz="2000" dirty="0" smtClean="0"/>
              <a:t>fficient</a:t>
            </a:r>
          </a:p>
          <a:p>
            <a:pPr lvl="1">
              <a:spcBef>
                <a:spcPts val="0"/>
              </a:spcBef>
            </a:pPr>
            <a:endParaRPr lang="en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Moving Forward…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34" y="2132856"/>
            <a:ext cx="8229600" cy="2692896"/>
          </a:xfrm>
        </p:spPr>
        <p:txBody>
          <a:bodyPr/>
          <a:lstStyle/>
          <a:p>
            <a:r>
              <a:rPr lang="en-US" dirty="0" smtClean="0"/>
              <a:t>Teams had their own applications</a:t>
            </a:r>
          </a:p>
          <a:p>
            <a:r>
              <a:rPr lang="en-US" dirty="0"/>
              <a:t>D</a:t>
            </a:r>
            <a:r>
              <a:rPr lang="en-US" dirty="0" smtClean="0"/>
              <a:t>ifficult to manage</a:t>
            </a:r>
          </a:p>
          <a:p>
            <a:r>
              <a:rPr lang="en-US" dirty="0" smtClean="0"/>
              <a:t>Difficult to maintain and update</a:t>
            </a:r>
          </a:p>
          <a:p>
            <a:r>
              <a:rPr lang="en-US" dirty="0" smtClean="0"/>
              <a:t>Confidentiality and privacy worries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4464496" cy="4065315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Scalable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Flexible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Efficient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Secure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Configurable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Ongoing support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1307"/>
            <a:ext cx="3168352" cy="14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6227"/>
            <a:ext cx="2736304" cy="101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The Decision…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37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Our Document Templates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416" y="141277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Historical/Legacy Documents</a:t>
            </a:r>
          </a:p>
          <a:p>
            <a:r>
              <a:rPr lang="en-US" dirty="0" smtClean="0"/>
              <a:t>Growth Plans</a:t>
            </a:r>
          </a:p>
          <a:p>
            <a:r>
              <a:rPr lang="en-US" dirty="0" smtClean="0"/>
              <a:t>In-School Team Records</a:t>
            </a:r>
          </a:p>
          <a:p>
            <a:r>
              <a:rPr lang="en-US" dirty="0" smtClean="0"/>
              <a:t>Referral Documents</a:t>
            </a:r>
          </a:p>
          <a:p>
            <a:r>
              <a:rPr lang="en-US" dirty="0" smtClean="0"/>
              <a:t>IPRC Documents</a:t>
            </a:r>
          </a:p>
          <a:p>
            <a:r>
              <a:rPr lang="en-US" dirty="0" smtClean="0"/>
              <a:t>IEP Documents</a:t>
            </a:r>
          </a:p>
          <a:p>
            <a:r>
              <a:rPr lang="en-US" dirty="0" smtClean="0"/>
              <a:t>Consent Documents</a:t>
            </a:r>
          </a:p>
          <a:p>
            <a:r>
              <a:rPr lang="en-US" dirty="0" smtClean="0"/>
              <a:t>Professional Reports</a:t>
            </a:r>
          </a:p>
          <a:p>
            <a:r>
              <a:rPr lang="en-US" dirty="0" smtClean="0"/>
              <a:t>SEA Claim Documents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7856" y="141277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Case Notes</a:t>
            </a:r>
          </a:p>
          <a:p>
            <a:r>
              <a:rPr lang="en-US" dirty="0" smtClean="0"/>
              <a:t>Severity of Needs</a:t>
            </a:r>
          </a:p>
          <a:p>
            <a:r>
              <a:rPr lang="en-US" dirty="0" smtClean="0"/>
              <a:t>Summary of Involvement Records</a:t>
            </a:r>
          </a:p>
          <a:p>
            <a:r>
              <a:rPr lang="en-US" dirty="0" smtClean="0"/>
              <a:t>Special Transportation Requests</a:t>
            </a:r>
          </a:p>
          <a:p>
            <a:r>
              <a:rPr lang="en-US" dirty="0" smtClean="0"/>
              <a:t>Work Experience Requests</a:t>
            </a:r>
          </a:p>
          <a:p>
            <a:r>
              <a:rPr lang="en-US" dirty="0" smtClean="0"/>
              <a:t>Threat Assessment</a:t>
            </a:r>
          </a:p>
          <a:p>
            <a:r>
              <a:rPr lang="en-US" dirty="0" smtClean="0"/>
              <a:t>Electronic Records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Growth Plan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313"/>
            <a:ext cx="7200800" cy="43500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4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/>
              <a:t>In-School Team Requests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302" cy="388843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RDSB PPT - 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YRDSB PPT - In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483</Words>
  <Application>Microsoft Office PowerPoint</Application>
  <PresentationFormat>On-screen Show (4:3)</PresentationFormat>
  <Paragraphs>138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YRDSB PPT - External</vt:lpstr>
      <vt:lpstr>YRDSB PPT - Internal</vt:lpstr>
      <vt:lpstr>Integrated Data Management in  Special Education </vt:lpstr>
      <vt:lpstr>About the York Region DSB…</vt:lpstr>
      <vt:lpstr>Student Services in YRDSB</vt:lpstr>
      <vt:lpstr>It all began with…</vt:lpstr>
      <vt:lpstr>Moving Forward…</vt:lpstr>
      <vt:lpstr>The Decision…</vt:lpstr>
      <vt:lpstr>Our Document Templates</vt:lpstr>
      <vt:lpstr>Growth Plan</vt:lpstr>
      <vt:lpstr>In-School Team Requests</vt:lpstr>
      <vt:lpstr>In-School Team Record</vt:lpstr>
      <vt:lpstr>Referral Documents</vt:lpstr>
      <vt:lpstr>IPRC Documents</vt:lpstr>
      <vt:lpstr>Consent</vt:lpstr>
      <vt:lpstr>The IEP</vt:lpstr>
      <vt:lpstr>The IEP</vt:lpstr>
      <vt:lpstr>Transition Plan</vt:lpstr>
      <vt:lpstr>Safety Plan</vt:lpstr>
      <vt:lpstr>Professional Report</vt:lpstr>
      <vt:lpstr>Professional Report</vt:lpstr>
      <vt:lpstr>SEA Claim</vt:lpstr>
      <vt:lpstr>Case Notes</vt:lpstr>
      <vt:lpstr>Severity of Needs</vt:lpstr>
      <vt:lpstr>Summary of Involvement</vt:lpstr>
      <vt:lpstr>Special Transportation</vt:lpstr>
      <vt:lpstr>Work Experience</vt:lpstr>
      <vt:lpstr>Threat Assessment</vt:lpstr>
      <vt:lpstr>PowerPoint Presentation</vt:lpstr>
      <vt:lpstr>Thank you!</vt:lpstr>
    </vt:vector>
  </TitlesOfParts>
  <Company>York Region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SSNET</dc:title>
  <dc:creator>Kim Clayton</dc:creator>
  <cp:lastModifiedBy>Windows User</cp:lastModifiedBy>
  <cp:revision>59</cp:revision>
  <dcterms:created xsi:type="dcterms:W3CDTF">2012-12-21T15:27:10Z</dcterms:created>
  <dcterms:modified xsi:type="dcterms:W3CDTF">2016-07-09T14:19:12Z</dcterms:modified>
</cp:coreProperties>
</file>