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31"/>
  </p:notesMasterIdLst>
  <p:sldIdLst>
    <p:sldId id="402" r:id="rId2"/>
    <p:sldId id="440" r:id="rId3"/>
    <p:sldId id="441" r:id="rId4"/>
    <p:sldId id="421" r:id="rId5"/>
    <p:sldId id="450" r:id="rId6"/>
    <p:sldId id="451" r:id="rId7"/>
    <p:sldId id="453" r:id="rId8"/>
    <p:sldId id="443" r:id="rId9"/>
    <p:sldId id="447" r:id="rId10"/>
    <p:sldId id="446" r:id="rId11"/>
    <p:sldId id="456" r:id="rId12"/>
    <p:sldId id="457" r:id="rId13"/>
    <p:sldId id="459" r:id="rId14"/>
    <p:sldId id="460" r:id="rId15"/>
    <p:sldId id="461" r:id="rId16"/>
    <p:sldId id="458" r:id="rId17"/>
    <p:sldId id="445" r:id="rId18"/>
    <p:sldId id="448" r:id="rId19"/>
    <p:sldId id="452" r:id="rId20"/>
    <p:sldId id="403" r:id="rId21"/>
    <p:sldId id="454" r:id="rId22"/>
    <p:sldId id="407" r:id="rId23"/>
    <p:sldId id="409" r:id="rId24"/>
    <p:sldId id="410" r:id="rId25"/>
    <p:sldId id="411" r:id="rId26"/>
    <p:sldId id="417" r:id="rId27"/>
    <p:sldId id="418" r:id="rId28"/>
    <p:sldId id="455" r:id="rId29"/>
    <p:sldId id="419" r:id="rId3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charset="-128"/>
        <a:cs typeface="ヒラギノ角ゴ Pro W3" charset="-128"/>
      </a:defRPr>
    </a:lvl1pPr>
    <a:lvl2pPr marL="457200" algn="l" rtl="0" eaLnBrk="0" fontAlgn="base" hangingPunct="0">
      <a:spcBef>
        <a:spcPct val="0"/>
      </a:spcBef>
      <a:spcAft>
        <a:spcPct val="0"/>
      </a:spcAft>
      <a:defRPr sz="2400" kern="1200">
        <a:solidFill>
          <a:schemeClr val="tx1"/>
        </a:solidFill>
        <a:latin typeface="Arial" charset="0"/>
        <a:ea typeface="ヒラギノ角ゴ Pro W3" charset="-128"/>
        <a:cs typeface="ヒラギノ角ゴ Pro W3" charset="-128"/>
      </a:defRPr>
    </a:lvl2pPr>
    <a:lvl3pPr marL="914400" algn="l" rtl="0" eaLnBrk="0" fontAlgn="base" hangingPunct="0">
      <a:spcBef>
        <a:spcPct val="0"/>
      </a:spcBef>
      <a:spcAft>
        <a:spcPct val="0"/>
      </a:spcAft>
      <a:defRPr sz="2400" kern="1200">
        <a:solidFill>
          <a:schemeClr val="tx1"/>
        </a:solidFill>
        <a:latin typeface="Arial" charset="0"/>
        <a:ea typeface="ヒラギノ角ゴ Pro W3" charset="-128"/>
        <a:cs typeface="ヒラギノ角ゴ Pro W3" charset="-128"/>
      </a:defRPr>
    </a:lvl3pPr>
    <a:lvl4pPr marL="1371600" algn="l" rtl="0" eaLnBrk="0" fontAlgn="base" hangingPunct="0">
      <a:spcBef>
        <a:spcPct val="0"/>
      </a:spcBef>
      <a:spcAft>
        <a:spcPct val="0"/>
      </a:spcAft>
      <a:defRPr sz="2400" kern="1200">
        <a:solidFill>
          <a:schemeClr val="tx1"/>
        </a:solidFill>
        <a:latin typeface="Arial" charset="0"/>
        <a:ea typeface="ヒラギノ角ゴ Pro W3" charset="-128"/>
        <a:cs typeface="ヒラギノ角ゴ Pro W3" charset="-128"/>
      </a:defRPr>
    </a:lvl4pPr>
    <a:lvl5pPr marL="1828800" algn="l" rtl="0" eaLnBrk="0" fontAlgn="base" hangingPunct="0">
      <a:spcBef>
        <a:spcPct val="0"/>
      </a:spcBef>
      <a:spcAft>
        <a:spcPct val="0"/>
      </a:spcAft>
      <a:defRPr sz="2400" kern="1200">
        <a:solidFill>
          <a:schemeClr val="tx1"/>
        </a:solidFill>
        <a:latin typeface="Arial" charset="0"/>
        <a:ea typeface="ヒラギノ角ゴ Pro W3" charset="-128"/>
        <a:cs typeface="ヒラギノ角ゴ Pro W3" charset="-128"/>
      </a:defRPr>
    </a:lvl5pPr>
    <a:lvl6pPr marL="2286000" algn="l" defTabSz="457200" rtl="0" eaLnBrk="1" latinLnBrk="0" hangingPunct="1">
      <a:defRPr sz="2400" kern="1200">
        <a:solidFill>
          <a:schemeClr val="tx1"/>
        </a:solidFill>
        <a:latin typeface="Arial" charset="0"/>
        <a:ea typeface="ヒラギノ角ゴ Pro W3" charset="-128"/>
        <a:cs typeface="ヒラギノ角ゴ Pro W3" charset="-128"/>
      </a:defRPr>
    </a:lvl6pPr>
    <a:lvl7pPr marL="2743200" algn="l" defTabSz="457200" rtl="0" eaLnBrk="1" latinLnBrk="0" hangingPunct="1">
      <a:defRPr sz="2400" kern="1200">
        <a:solidFill>
          <a:schemeClr val="tx1"/>
        </a:solidFill>
        <a:latin typeface="Arial" charset="0"/>
        <a:ea typeface="ヒラギノ角ゴ Pro W3" charset="-128"/>
        <a:cs typeface="ヒラギノ角ゴ Pro W3" charset="-128"/>
      </a:defRPr>
    </a:lvl7pPr>
    <a:lvl8pPr marL="3200400" algn="l" defTabSz="457200" rtl="0" eaLnBrk="1" latinLnBrk="0" hangingPunct="1">
      <a:defRPr sz="2400" kern="1200">
        <a:solidFill>
          <a:schemeClr val="tx1"/>
        </a:solidFill>
        <a:latin typeface="Arial" charset="0"/>
        <a:ea typeface="ヒラギノ角ゴ Pro W3" charset="-128"/>
        <a:cs typeface="ヒラギノ角ゴ Pro W3" charset="-128"/>
      </a:defRPr>
    </a:lvl8pPr>
    <a:lvl9pPr marL="3657600" algn="l" defTabSz="457200" rtl="0" eaLnBrk="1" latinLnBrk="0" hangingPunct="1">
      <a:defRPr sz="2400" kern="1200">
        <a:solidFill>
          <a:schemeClr val="tx1"/>
        </a:solidFill>
        <a:latin typeface="Arial" charset="0"/>
        <a:ea typeface="ヒラギノ角ゴ Pro W3" charset="-128"/>
        <a:cs typeface="ヒラギノ角ゴ Pro W3"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165636"/>
    <a:srgbClr val="D6D8BC"/>
    <a:srgbClr val="333399"/>
    <a:srgbClr val="B8D2CC"/>
    <a:srgbClr val="86AFB9"/>
    <a:srgbClr val="355AB1"/>
    <a:srgbClr val="05800E"/>
    <a:srgbClr val="4A64BF"/>
    <a:srgbClr val="70800C"/>
    <a:srgbClr val="7E900E"/>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32787"/>
    <p:restoredTop sz="90351" autoAdjust="0"/>
  </p:normalViewPr>
  <p:slideViewPr>
    <p:cSldViewPr>
      <p:cViewPr>
        <p:scale>
          <a:sx n="104" d="100"/>
          <a:sy n="104" d="100"/>
        </p:scale>
        <p:origin x="-384" y="-2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Objects="1">
      <p:cViewPr varScale="1">
        <p:scale>
          <a:sx n="97" d="100"/>
          <a:sy n="97" d="100"/>
        </p:scale>
        <p:origin x="-2688" y="-11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282679-0ADC-2B49-A811-6F33C2DECE9B}" type="datetimeFigureOut">
              <a:rPr lang="en-US" smtClean="0"/>
              <a:pPr/>
              <a:t>7/5/16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CEFD20-FB1D-CA40-930C-01CD72AF2FE7}"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26995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CEFD20-FB1D-CA40-930C-01CD72AF2FE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3B3A4B1-E648-4F00-B1F0-272837D33539}" type="slidenum">
              <a:rPr lang="en-CA" smtClean="0"/>
              <a:pPr/>
              <a:t>11</a:t>
            </a:fld>
            <a:endParaRPr lang="en-CA"/>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72953383"/>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7CCD90F2-9152-48E7-91CC-AC082ECA6BFA}" type="slidenum">
              <a:rPr lang="en-US" altLang="en-US" sz="1200" smtClean="0"/>
              <a:pPr/>
              <a:t>17</a:t>
            </a:fld>
            <a:endParaRPr lang="en-US" altLang="en-US" sz="120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88752702"/>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7CCD90F2-9152-48E7-91CC-AC082ECA6BFA}" type="slidenum">
              <a:rPr lang="en-US" altLang="en-US" sz="1200" smtClean="0"/>
              <a:pPr/>
              <a:t>18</a:t>
            </a:fld>
            <a:endParaRPr lang="en-US" altLang="en-US" sz="120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88752702"/>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7CCD90F2-9152-48E7-91CC-AC082ECA6BFA}" type="slidenum">
              <a:rPr lang="en-US" altLang="en-US" sz="1200" smtClean="0"/>
              <a:pPr/>
              <a:t>19</a:t>
            </a:fld>
            <a:endParaRPr lang="en-US" altLang="en-US" sz="120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88752702"/>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Rot="1" noChangeAspect="1" noChangeArrowheads="1"/>
          </p:cNvSpPr>
          <p:nvPr>
            <p:ph type="sldImg"/>
          </p:nvPr>
        </p:nvSpPr>
        <p:spPr bwMode="auto">
          <a:solidFill>
            <a:srgbClr val="FFFFFF"/>
          </a:solidFill>
          <a:ln>
            <a:solidFill>
              <a:srgbClr val="000000"/>
            </a:solidFill>
            <a:miter lim="800000"/>
            <a:headEnd/>
            <a:tailEnd/>
          </a:ln>
        </p:spPr>
      </p:sp>
      <p:sp>
        <p:nvSpPr>
          <p:cNvPr id="22531" name="Rectangle 3"/>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4579" name="Rectangle 3"/>
          <p:cNvSpPr>
            <a:spLocks noGrp="1" noChangeArrowheads="1"/>
          </p:cNvSpPr>
          <p:nvPr>
            <p:ph type="body" idx="1"/>
          </p:nvPr>
        </p:nvSpPr>
        <p:spPr bwMode="auto">
          <a:noFill/>
          <a:ln>
            <a:solidFill>
              <a:srgbClr val="000000"/>
            </a:solidFill>
            <a:miter lim="800000"/>
            <a:headEnd/>
            <a:tailEnd/>
          </a:ln>
        </p:spPr>
        <p:txBody>
          <a:bodyPr wrap="square" lIns="91435" tIns="45718" rIns="91435" bIns="45718" numCol="1" anchor="t" anchorCtr="0" compatLnSpc="1">
            <a:prstTxWarp prst="textNoShape">
              <a:avLst/>
            </a:prstTxWarp>
          </a:bodyPr>
          <a:lstStyle/>
          <a:p>
            <a:pPr defTabSz="914400">
              <a:spcBef>
                <a:spcPct val="0"/>
              </a:spcBef>
            </a:pPr>
            <a:endParaRPr lang="en-US" sz="1100" dirty="0" smtClean="0">
              <a:ea typeface="Arial" charset="0"/>
              <a:cs typeface="Arial" charset="0"/>
            </a:endParaRPr>
          </a:p>
          <a:p>
            <a:pPr defTabSz="914400">
              <a:spcBef>
                <a:spcPct val="0"/>
              </a:spcBef>
            </a:pPr>
            <a:r>
              <a:rPr lang="en-US" sz="1100" b="1" dirty="0" smtClean="0">
                <a:ea typeface="Arial" charset="0"/>
                <a:cs typeface="Arial" charset="0"/>
              </a:rPr>
              <a:t>Speakers Notes: </a:t>
            </a:r>
            <a:endParaRPr lang="en-US" sz="1100" dirty="0" smtClean="0">
              <a:ea typeface="Arial" charset="0"/>
              <a:cs typeface="Arial" charset="0"/>
            </a:endParaRPr>
          </a:p>
          <a:p>
            <a:pPr defTabSz="914400">
              <a:spcBef>
                <a:spcPct val="0"/>
              </a:spcBef>
              <a:buFontTx/>
              <a:buChar char="•"/>
            </a:pPr>
            <a:r>
              <a:rPr lang="en-US" sz="1100" dirty="0" smtClean="0">
                <a:ea typeface="Arial" charset="0"/>
                <a:cs typeface="Arial" charset="0"/>
              </a:rPr>
              <a:t>This is an evidenced-informed and comprehensive</a:t>
            </a:r>
            <a:r>
              <a:rPr lang="en-US" sz="1100" baseline="0" dirty="0" smtClean="0">
                <a:ea typeface="Arial" charset="0"/>
                <a:cs typeface="Arial" charset="0"/>
              </a:rPr>
              <a:t> model for POSITIVE MENTAL HEALTH.</a:t>
            </a:r>
          </a:p>
          <a:p>
            <a:pPr defTabSz="914400">
              <a:spcBef>
                <a:spcPct val="0"/>
              </a:spcBef>
              <a:buFontTx/>
              <a:buChar char="•"/>
            </a:pPr>
            <a:r>
              <a:rPr lang="en-US" sz="1100" baseline="0" dirty="0" smtClean="0">
                <a:ea typeface="Arial" charset="0"/>
                <a:cs typeface="Arial" charset="0"/>
              </a:rPr>
              <a:t>Schools are involved in many activities to promote the learning of skills for RESILIENCE, FLOURISHING AND BEING ACTIVE</a:t>
            </a:r>
          </a:p>
          <a:p>
            <a:pPr defTabSz="914400">
              <a:spcBef>
                <a:spcPct val="0"/>
              </a:spcBef>
              <a:buFontTx/>
              <a:buChar char="•"/>
            </a:pPr>
            <a:r>
              <a:rPr lang="en-US" sz="1100" baseline="0" dirty="0" smtClean="0">
                <a:ea typeface="Arial" charset="0"/>
                <a:cs typeface="Arial" charset="0"/>
              </a:rPr>
              <a:t>On Today’s PA day we are going to really focus on the aspect of </a:t>
            </a:r>
            <a:r>
              <a:rPr lang="en-US" sz="1100" b="1" u="sng" baseline="0" dirty="0" smtClean="0">
                <a:ea typeface="Arial" charset="0"/>
                <a:cs typeface="Arial" charset="0"/>
              </a:rPr>
              <a:t>ACTIVITY</a:t>
            </a:r>
            <a:r>
              <a:rPr lang="en-US" sz="1100" baseline="0" dirty="0" smtClean="0">
                <a:ea typeface="Arial" charset="0"/>
                <a:cs typeface="Arial" charset="0"/>
              </a:rPr>
              <a:t> for promoting MENTAL HEALTH</a:t>
            </a:r>
          </a:p>
          <a:p>
            <a:pPr defTabSz="914400">
              <a:spcBef>
                <a:spcPct val="0"/>
              </a:spcBef>
              <a:buFontTx/>
              <a:buChar char="•"/>
            </a:pPr>
            <a:endParaRPr lang="en-US" sz="1100" dirty="0" smtClean="0">
              <a:ea typeface="Arial" charset="0"/>
              <a:cs typeface="Arial" charset="0"/>
            </a:endParaRPr>
          </a:p>
          <a:p>
            <a:pPr defTabSz="914400">
              <a:spcBef>
                <a:spcPct val="0"/>
              </a:spcBef>
              <a:buFontTx/>
              <a:buChar char="•"/>
            </a:pPr>
            <a:endParaRPr lang="en-US" sz="1100" dirty="0" smtClean="0">
              <a:ea typeface="Arial" charset="0"/>
              <a:cs typeface="Arial" charset="0"/>
            </a:endParaRPr>
          </a:p>
          <a:p>
            <a:pPr defTabSz="914400">
              <a:spcBef>
                <a:spcPct val="0"/>
              </a:spcBef>
              <a:buFontTx/>
              <a:buChar char="•"/>
            </a:pPr>
            <a:endParaRPr lang="en-US" dirty="0" smtClean="0">
              <a:ea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064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064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02" name="Rectangle 2"/>
          <p:cNvSpPr>
            <a:spLocks noGrp="1" noRot="1" noChangeAspect="1"/>
          </p:cNvSpPr>
          <p:nvPr>
            <p:ph type="sldImg"/>
          </p:nvPr>
        </p:nvSpPr>
        <p:spPr bwMode="auto">
          <a:noFill/>
          <a:ln>
            <a:solidFill>
              <a:srgbClr val="000000"/>
            </a:solidFill>
            <a:miter lim="800000"/>
            <a:headEnd/>
            <a:tailEnd/>
          </a:ln>
        </p:spPr>
      </p:sp>
      <p:sp>
        <p:nvSpPr>
          <p:cNvPr id="204803" name="Rectangle 3"/>
          <p:cNvSpPr>
            <a:spLocks noGrp="1"/>
          </p:cNvSpPr>
          <p:nvPr>
            <p:ph type="body" idx="1"/>
          </p:nvPr>
        </p:nvSpPr>
        <p:spPr bwMode="auto">
          <a:noFill/>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2"/>
          <p:cNvSpPr>
            <a:spLocks noGrp="1" noRot="1" noChangeAspec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4579" name="Rectangle 3"/>
          <p:cNvSpPr>
            <a:spLocks noGrp="1" noChangeArrowheads="1"/>
          </p:cNvSpPr>
          <p:nvPr>
            <p:ph type="body" idx="1"/>
          </p:nvPr>
        </p:nvSpPr>
        <p:spPr bwMode="auto">
          <a:noFill/>
          <a:ln>
            <a:solidFill>
              <a:srgbClr val="000000"/>
            </a:solidFill>
            <a:miter lim="800000"/>
            <a:headEnd/>
            <a:tailEnd/>
          </a:ln>
        </p:spPr>
        <p:txBody>
          <a:bodyPr wrap="square" lIns="91435" tIns="45718" rIns="91435" bIns="45718" numCol="1" anchor="t" anchorCtr="0" compatLnSpc="1">
            <a:prstTxWarp prst="textNoShape">
              <a:avLst/>
            </a:prstTxWarp>
          </a:bodyPr>
          <a:lstStyle/>
          <a:p>
            <a:pPr defTabSz="914400">
              <a:spcBef>
                <a:spcPct val="0"/>
              </a:spcBef>
            </a:pPr>
            <a:endParaRPr lang="en-US" sz="1100" dirty="0" smtClean="0">
              <a:ea typeface="Arial" charset="0"/>
              <a:cs typeface="Arial" charset="0"/>
            </a:endParaRPr>
          </a:p>
          <a:p>
            <a:pPr defTabSz="914400">
              <a:spcBef>
                <a:spcPct val="0"/>
              </a:spcBef>
            </a:pPr>
            <a:r>
              <a:rPr lang="en-US" sz="1100" b="1" dirty="0" smtClean="0">
                <a:ea typeface="Arial" charset="0"/>
                <a:cs typeface="Arial" charset="0"/>
              </a:rPr>
              <a:t>Speakers Notes: </a:t>
            </a:r>
            <a:endParaRPr lang="en-US" sz="1100" dirty="0" smtClean="0">
              <a:ea typeface="Arial" charset="0"/>
              <a:cs typeface="Arial" charset="0"/>
            </a:endParaRPr>
          </a:p>
          <a:p>
            <a:pPr defTabSz="914400">
              <a:spcBef>
                <a:spcPct val="0"/>
              </a:spcBef>
              <a:buFontTx/>
              <a:buChar char="•"/>
            </a:pPr>
            <a:r>
              <a:rPr lang="en-US" sz="1100" dirty="0" smtClean="0">
                <a:ea typeface="Arial" charset="0"/>
                <a:cs typeface="Arial" charset="0"/>
              </a:rPr>
              <a:t>This is an evidenced-informed and comprehensive</a:t>
            </a:r>
            <a:r>
              <a:rPr lang="en-US" sz="1100" baseline="0" dirty="0" smtClean="0">
                <a:ea typeface="Arial" charset="0"/>
                <a:cs typeface="Arial" charset="0"/>
              </a:rPr>
              <a:t> model for POSITIVE MENTAL HEALTH.</a:t>
            </a:r>
          </a:p>
          <a:p>
            <a:pPr defTabSz="914400">
              <a:spcBef>
                <a:spcPct val="0"/>
              </a:spcBef>
              <a:buFontTx/>
              <a:buChar char="•"/>
            </a:pPr>
            <a:r>
              <a:rPr lang="en-US" sz="1100" baseline="0" dirty="0" smtClean="0">
                <a:ea typeface="Arial" charset="0"/>
                <a:cs typeface="Arial" charset="0"/>
              </a:rPr>
              <a:t>Schools are involved in many activities to promote the learning of skills for RESILIENCE, FLOURISHING AND BEING ACTIVE</a:t>
            </a:r>
          </a:p>
          <a:p>
            <a:pPr defTabSz="914400">
              <a:spcBef>
                <a:spcPct val="0"/>
              </a:spcBef>
              <a:buFontTx/>
              <a:buChar char="•"/>
            </a:pPr>
            <a:r>
              <a:rPr lang="en-US" sz="1100" baseline="0" dirty="0" smtClean="0">
                <a:ea typeface="Arial" charset="0"/>
                <a:cs typeface="Arial" charset="0"/>
              </a:rPr>
              <a:t>On Today’s PA day we are going to really focus on the aspect of </a:t>
            </a:r>
            <a:r>
              <a:rPr lang="en-US" sz="1100" b="1" u="sng" baseline="0" dirty="0" smtClean="0">
                <a:ea typeface="Arial" charset="0"/>
                <a:cs typeface="Arial" charset="0"/>
              </a:rPr>
              <a:t>ACTIVITY</a:t>
            </a:r>
            <a:r>
              <a:rPr lang="en-US" sz="1100" baseline="0" dirty="0" smtClean="0">
                <a:ea typeface="Arial" charset="0"/>
                <a:cs typeface="Arial" charset="0"/>
              </a:rPr>
              <a:t> for promoting MENTAL HEALTH</a:t>
            </a:r>
          </a:p>
          <a:p>
            <a:pPr defTabSz="914400">
              <a:spcBef>
                <a:spcPct val="0"/>
              </a:spcBef>
              <a:buFontTx/>
              <a:buChar char="•"/>
            </a:pPr>
            <a:endParaRPr lang="en-US" sz="1100" dirty="0" smtClean="0">
              <a:ea typeface="Arial" charset="0"/>
              <a:cs typeface="Arial" charset="0"/>
            </a:endParaRPr>
          </a:p>
          <a:p>
            <a:pPr defTabSz="914400">
              <a:spcBef>
                <a:spcPct val="0"/>
              </a:spcBef>
              <a:buFontTx/>
              <a:buChar char="•"/>
            </a:pPr>
            <a:endParaRPr lang="en-US" sz="1100" dirty="0" smtClean="0">
              <a:ea typeface="Arial" charset="0"/>
              <a:cs typeface="Arial" charset="0"/>
            </a:endParaRPr>
          </a:p>
          <a:p>
            <a:pPr defTabSz="914400">
              <a:spcBef>
                <a:spcPct val="0"/>
              </a:spcBef>
              <a:buFontTx/>
              <a:buChar char="•"/>
            </a:pPr>
            <a:endParaRPr lang="en-US" dirty="0" smtClean="0">
              <a:ea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12BB1FF-0069-4F17-B279-23EC4F9F812A}" type="slidenum">
              <a:rPr lang="en-US" altLang="en-US" sz="1200" smtClean="0"/>
              <a:pPr/>
              <a:t>2</a:t>
            </a:fld>
            <a:endParaRPr lang="en-US" altLang="en-US" sz="120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174051012"/>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3EC937FC-B7DC-4408-A128-8F0AC4973791}" type="slidenum">
              <a:rPr lang="en-US" altLang="en-US" sz="1200" smtClean="0"/>
              <a:pPr/>
              <a:t>3</a:t>
            </a:fld>
            <a:endParaRPr lang="en-US" altLang="en-US" sz="1200" smtClean="0"/>
          </a:p>
        </p:txBody>
      </p:sp>
      <p:sp>
        <p:nvSpPr>
          <p:cNvPr id="6147" name="Rectangle 2"/>
          <p:cNvSpPr>
            <a:spLocks noGrp="1" noRot="1" noChangeAspect="1" noChangeArrowheads="1" noTextEdit="1"/>
          </p:cNvSpPr>
          <p:nvPr>
            <p:ph type="sldImg"/>
          </p:nvPr>
        </p:nvSpPr>
        <p:spPr>
          <a:solidFill>
            <a:srgbClr val="FFFFFF"/>
          </a:solidFill>
          <a:ln/>
        </p:spPr>
      </p:sp>
      <p:sp>
        <p:nvSpPr>
          <p:cNvPr id="61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12913430"/>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7CCD90F2-9152-48E7-91CC-AC082ECA6BFA}" type="slidenum">
              <a:rPr lang="en-US" altLang="en-US" sz="1200" smtClean="0"/>
              <a:pPr/>
              <a:t>5</a:t>
            </a:fld>
            <a:endParaRPr lang="en-US" altLang="en-US" sz="120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88752702"/>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7CCD90F2-9152-48E7-91CC-AC082ECA6BFA}" type="slidenum">
              <a:rPr lang="en-US" altLang="en-US" sz="1200" smtClean="0"/>
              <a:pPr/>
              <a:t>6</a:t>
            </a:fld>
            <a:endParaRPr lang="en-US" altLang="en-US" sz="120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88752702"/>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7CCD90F2-9152-48E7-91CC-AC082ECA6BFA}" type="slidenum">
              <a:rPr lang="en-US" altLang="en-US" sz="1200" smtClean="0"/>
              <a:pPr/>
              <a:t>7</a:t>
            </a:fld>
            <a:endParaRPr lang="en-US" altLang="en-US" sz="120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88752702"/>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EF6ADB31-AE73-4653-B4A3-6C60F83587A3}" type="slidenum">
              <a:rPr lang="en-US" altLang="en-US" sz="1200" smtClean="0"/>
              <a:pPr/>
              <a:t>8</a:t>
            </a:fld>
            <a:endParaRPr lang="en-US" altLang="en-US" sz="1200"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05737896"/>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7CCD90F2-9152-48E7-91CC-AC082ECA6BFA}" type="slidenum">
              <a:rPr lang="en-US" altLang="en-US" sz="1200" smtClean="0"/>
              <a:pPr/>
              <a:t>9</a:t>
            </a:fld>
            <a:endParaRPr lang="en-US" altLang="en-US" sz="120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88752702"/>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7CCD90F2-9152-48E7-91CC-AC082ECA6BFA}" type="slidenum">
              <a:rPr lang="en-US" altLang="en-US" sz="1200" smtClean="0"/>
              <a:pPr/>
              <a:t>10</a:t>
            </a:fld>
            <a:endParaRPr lang="en-US" altLang="en-US" sz="120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88752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35F37C95-1AB2-9149-A76F-3903175BD37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43CC9833-C3DF-074A-965A-C02EE9E98F5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85F9D88C-08A8-564F-B76A-FCE5440C8D6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44D78AD0-7A9F-F64F-AB1D-864CDD54F75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AD5B17C9-952F-6E47-ADF1-5760AF580F1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B4DF5634-AF1D-294A-BE7D-21DE92272DC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26F790E3-41C1-9443-9838-24877DB5CB8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1BC6E899-ED7A-6B42-95AF-B2E47294726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EEF3287F-06B8-6D42-9A48-CFC0CE53618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DBC1D4AF-9F0B-9540-BFAB-2F5DD450895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4748DC0F-020B-C345-AE88-A32A487724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E608EF19-6B0C-9B40-8127-F982CBA0740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ヒラギノ角ゴ Pro W3" charset="-128"/>
          <a:cs typeface="ヒラギノ角ゴ Pro W3" charset="-128"/>
        </a:defRPr>
      </a:lvl2pPr>
      <a:lvl3pPr algn="ctr" rtl="0" fontAlgn="base">
        <a:spcBef>
          <a:spcPct val="0"/>
        </a:spcBef>
        <a:spcAft>
          <a:spcPct val="0"/>
        </a:spcAft>
        <a:defRPr sz="4400">
          <a:solidFill>
            <a:schemeClr val="tx2"/>
          </a:solidFill>
          <a:latin typeface="Arial" charset="0"/>
          <a:ea typeface="ヒラギノ角ゴ Pro W3" charset="-128"/>
          <a:cs typeface="ヒラギノ角ゴ Pro W3" charset="-128"/>
        </a:defRPr>
      </a:lvl3pPr>
      <a:lvl4pPr algn="ctr" rtl="0" fontAlgn="base">
        <a:spcBef>
          <a:spcPct val="0"/>
        </a:spcBef>
        <a:spcAft>
          <a:spcPct val="0"/>
        </a:spcAft>
        <a:defRPr sz="4400">
          <a:solidFill>
            <a:schemeClr val="tx2"/>
          </a:solidFill>
          <a:latin typeface="Arial" charset="0"/>
          <a:ea typeface="ヒラギノ角ゴ Pro W3" charset="-128"/>
          <a:cs typeface="ヒラギノ角ゴ Pro W3" charset="-128"/>
        </a:defRPr>
      </a:lvl4pPr>
      <a:lvl5pPr algn="ctr" rtl="0" fontAlgn="base">
        <a:spcBef>
          <a:spcPct val="0"/>
        </a:spcBef>
        <a:spcAft>
          <a:spcPct val="0"/>
        </a:spcAft>
        <a:defRPr sz="4400">
          <a:solidFill>
            <a:schemeClr val="tx2"/>
          </a:solidFill>
          <a:latin typeface="Arial" charset="0"/>
          <a:ea typeface="ヒラギノ角ゴ Pro W3" charset="-128"/>
          <a:cs typeface="ヒラギノ角ゴ Pro W3" charset="-128"/>
        </a:defRPr>
      </a:lvl5pPr>
      <a:lvl6pPr marL="457200" algn="ctr" rtl="0" fontAlgn="base">
        <a:spcBef>
          <a:spcPct val="0"/>
        </a:spcBef>
        <a:spcAft>
          <a:spcPct val="0"/>
        </a:spcAft>
        <a:defRPr sz="4400">
          <a:solidFill>
            <a:schemeClr val="tx2"/>
          </a:solidFill>
          <a:latin typeface="Arial" charset="0"/>
          <a:ea typeface="ヒラギノ角ゴ Pro W3" charset="-128"/>
          <a:cs typeface="ヒラギノ角ゴ Pro W3" charset="-128"/>
        </a:defRPr>
      </a:lvl6pPr>
      <a:lvl7pPr marL="914400" algn="ctr" rtl="0" fontAlgn="base">
        <a:spcBef>
          <a:spcPct val="0"/>
        </a:spcBef>
        <a:spcAft>
          <a:spcPct val="0"/>
        </a:spcAft>
        <a:defRPr sz="4400">
          <a:solidFill>
            <a:schemeClr val="tx2"/>
          </a:solidFill>
          <a:latin typeface="Arial" charset="0"/>
          <a:ea typeface="ヒラギノ角ゴ Pro W3" charset="-128"/>
          <a:cs typeface="ヒラギノ角ゴ Pro W3" charset="-128"/>
        </a:defRPr>
      </a:lvl7pPr>
      <a:lvl8pPr marL="1371600" algn="ctr" rtl="0" fontAlgn="base">
        <a:spcBef>
          <a:spcPct val="0"/>
        </a:spcBef>
        <a:spcAft>
          <a:spcPct val="0"/>
        </a:spcAft>
        <a:defRPr sz="4400">
          <a:solidFill>
            <a:schemeClr val="tx2"/>
          </a:solidFill>
          <a:latin typeface="Arial" charset="0"/>
          <a:ea typeface="ヒラギノ角ゴ Pro W3" charset="-128"/>
          <a:cs typeface="ヒラギノ角ゴ Pro W3" charset="-128"/>
        </a:defRPr>
      </a:lvl8pPr>
      <a:lvl9pPr marL="1828800" algn="ctr" rtl="0" fontAlgn="base">
        <a:spcBef>
          <a:spcPct val="0"/>
        </a:spcBef>
        <a:spcAft>
          <a:spcPct val="0"/>
        </a:spcAft>
        <a:defRPr sz="4400">
          <a:solidFill>
            <a:schemeClr val="tx2"/>
          </a:solidFill>
          <a:latin typeface="Arial" charset="0"/>
          <a:ea typeface="ヒラギノ角ゴ Pro W3" charset="-128"/>
          <a:cs typeface="ヒラギノ角ゴ Pro W3"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cs typeface="+mn-cs"/>
        </a:defRPr>
      </a:lvl2pPr>
      <a:lvl3pPr marL="1143000" indent="-228600" algn="l" rtl="0" fontAlgn="base">
        <a:spcBef>
          <a:spcPct val="20000"/>
        </a:spcBef>
        <a:spcAft>
          <a:spcPct val="0"/>
        </a:spcAft>
        <a:buChar char="•"/>
        <a:defRPr sz="2400">
          <a:solidFill>
            <a:schemeClr val="tx1"/>
          </a:solidFill>
          <a:latin typeface="+mn-lt"/>
          <a:ea typeface="+mn-ea"/>
          <a:cs typeface="+mn-cs"/>
        </a:defRPr>
      </a:lvl3pPr>
      <a:lvl4pPr marL="1600200" indent="-228600" algn="l" rtl="0" fontAlgn="base">
        <a:spcBef>
          <a:spcPct val="20000"/>
        </a:spcBef>
        <a:spcAft>
          <a:spcPct val="0"/>
        </a:spcAft>
        <a:buChar char="–"/>
        <a:defRPr sz="2000">
          <a:solidFill>
            <a:schemeClr val="tx1"/>
          </a:solidFill>
          <a:latin typeface="+mn-lt"/>
          <a:ea typeface="+mn-ea"/>
          <a:cs typeface="+mn-cs"/>
        </a:defRPr>
      </a:lvl4pPr>
      <a:lvl5pPr marL="2057400" indent="-228600" algn="l" rtl="0" fontAlgn="base">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8.png"/><Relationship Id="rId5" Type="http://schemas.openxmlformats.org/officeDocument/2006/relationships/image" Target="../media/image6.png"/><Relationship Id="rId6" Type="http://schemas.openxmlformats.org/officeDocument/2006/relationships/image" Target="../media/image10.jpeg"/><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6.png"/><Relationship Id="rId1" Type="http://schemas.openxmlformats.org/officeDocument/2006/relationships/slideLayout" Target="../slideLayouts/slideLayout4.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6.png"/><Relationship Id="rId1" Type="http://schemas.openxmlformats.org/officeDocument/2006/relationships/slideLayout" Target="../slideLayouts/slideLayout4.xml"/><Relationship Id="rId2"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6.png"/><Relationship Id="rId1" Type="http://schemas.openxmlformats.org/officeDocument/2006/relationships/slideLayout" Target="../slideLayouts/slideLayout4.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6.png"/><Relationship Id="rId5" Type="http://schemas.openxmlformats.org/officeDocument/2006/relationships/image" Target="../media/image11.jpeg"/><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3" Type="http://schemas.openxmlformats.org/officeDocument/2006/relationships/hyperlink" Target="https://youtu.be/UpG5HgqZR6M" TargetMode="External"/><Relationship Id="rId4" Type="http://schemas.openxmlformats.org/officeDocument/2006/relationships/image" Target="../media/image12.png"/><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png"/><Relationship Id="rId5" Type="http://schemas.openxmlformats.org/officeDocument/2006/relationships/image" Target="../media/image6.png"/><Relationship Id="rId6" Type="http://schemas.openxmlformats.org/officeDocument/2006/relationships/image" Target="../media/image9.pn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3.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4.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4"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9.png"/><Relationship Id="rId1" Type="http://schemas.openxmlformats.org/officeDocument/2006/relationships/slideLayout" Target="../slideLayouts/slideLayout7.xml"/><Relationship Id="rId2"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png"/><Relationship Id="rId5"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2" name="Picture 4" descr="Parchment-Background"/>
          <p:cNvPicPr>
            <a:picLocks noChangeAspect="1" noChangeArrowheads="1"/>
          </p:cNvPicPr>
          <p:nvPr/>
        </p:nvPicPr>
        <p:blipFill>
          <a:blip r:embed="rId3"/>
          <a:srcRect/>
          <a:stretch>
            <a:fillRect/>
          </a:stretch>
        </p:blipFill>
        <p:spPr bwMode="auto">
          <a:xfrm rot="5400000">
            <a:off x="1143000" y="-990601"/>
            <a:ext cx="6858000" cy="9144000"/>
          </a:xfrm>
          <a:prstGeom prst="rect">
            <a:avLst/>
          </a:prstGeom>
          <a:noFill/>
          <a:ln w="9525">
            <a:noFill/>
            <a:miter lim="800000"/>
            <a:headEnd/>
            <a:tailEnd/>
          </a:ln>
        </p:spPr>
      </p:pic>
      <p:sp>
        <p:nvSpPr>
          <p:cNvPr id="7" name="TextBox 6"/>
          <p:cNvSpPr txBox="1"/>
          <p:nvPr/>
        </p:nvSpPr>
        <p:spPr>
          <a:xfrm>
            <a:off x="457200" y="1981200"/>
            <a:ext cx="8153400" cy="3046988"/>
          </a:xfrm>
          <a:prstGeom prst="rect">
            <a:avLst/>
          </a:prstGeom>
          <a:noFill/>
        </p:spPr>
        <p:txBody>
          <a:bodyPr wrap="square" rtlCol="0">
            <a:spAutoFit/>
          </a:bodyPr>
          <a:lstStyle/>
          <a:p>
            <a:pPr algn="ctr"/>
            <a:r>
              <a:rPr lang="en-US" b="1" dirty="0" smtClean="0">
                <a:solidFill>
                  <a:srgbClr val="165636"/>
                </a:solidFill>
              </a:rPr>
              <a:t>Respecting Differences: A Whole School Approach to Creating Safe, Caring and Welcoming Environments Through Social Justice and Social Responsibility.</a:t>
            </a:r>
          </a:p>
          <a:p>
            <a:endParaRPr lang="en-US" sz="2000" b="1" dirty="0" smtClean="0">
              <a:solidFill>
                <a:srgbClr val="3366FF"/>
              </a:solidFill>
            </a:endParaRPr>
          </a:p>
          <a:p>
            <a:endParaRPr lang="en-US" sz="2000" b="1" dirty="0" smtClean="0">
              <a:solidFill>
                <a:srgbClr val="3366FF"/>
              </a:solidFill>
            </a:endParaRPr>
          </a:p>
          <a:p>
            <a:r>
              <a:rPr lang="en-US" sz="2000" b="1" dirty="0" smtClean="0">
                <a:solidFill>
                  <a:srgbClr val="3366FF"/>
                </a:solidFill>
              </a:rPr>
              <a:t>					</a:t>
            </a:r>
            <a:r>
              <a:rPr lang="en-US" sz="2000" b="1" dirty="0" smtClean="0">
                <a:solidFill>
                  <a:srgbClr val="355AB1"/>
                </a:solidFill>
              </a:rPr>
              <a:t>Steven Charbonneau</a:t>
            </a:r>
          </a:p>
          <a:p>
            <a:r>
              <a:rPr lang="en-US" sz="2000" b="1" dirty="0" smtClean="0">
                <a:solidFill>
                  <a:srgbClr val="355AB1"/>
                </a:solidFill>
              </a:rPr>
              <a:t>					Patrick Carney</a:t>
            </a:r>
          </a:p>
          <a:p>
            <a:endParaRPr lang="en-US" sz="2000" b="1" dirty="0" smtClean="0">
              <a:solidFill>
                <a:srgbClr val="355AB1"/>
              </a:solidFill>
            </a:endParaRPr>
          </a:p>
          <a:p>
            <a:r>
              <a:rPr lang="en-US" sz="2000" b="1" dirty="0" smtClean="0">
                <a:solidFill>
                  <a:srgbClr val="355AB1"/>
                </a:solidFill>
              </a:rPr>
              <a:t>					Winnipeg July 2016</a:t>
            </a:r>
            <a:endParaRPr lang="en-US" sz="2000" b="1" dirty="0" smtClean="0">
              <a:solidFill>
                <a:srgbClr val="3366FF"/>
              </a:solidFill>
            </a:endParaRPr>
          </a:p>
        </p:txBody>
      </p:sp>
      <p:sp>
        <p:nvSpPr>
          <p:cNvPr id="8" name="TextBox 7"/>
          <p:cNvSpPr txBox="1"/>
          <p:nvPr/>
        </p:nvSpPr>
        <p:spPr>
          <a:xfrm>
            <a:off x="1371601" y="2133600"/>
            <a:ext cx="990600" cy="369332"/>
          </a:xfrm>
          <a:prstGeom prst="rect">
            <a:avLst/>
          </a:prstGeom>
          <a:noFill/>
        </p:spPr>
        <p:txBody>
          <a:bodyPr wrap="square" rtlCol="0">
            <a:spAutoFit/>
          </a:bodyPr>
          <a:lstStyle/>
          <a:p>
            <a:pPr>
              <a:spcAft>
                <a:spcPts val="0"/>
              </a:spcAft>
            </a:pPr>
            <a:r>
              <a:rPr lang="en-US" sz="900" b="1" dirty="0" smtClean="0"/>
              <a:t>	</a:t>
            </a:r>
            <a:r>
              <a:rPr lang="en-US" sz="900" dirty="0" smtClean="0"/>
              <a:t> </a:t>
            </a:r>
            <a:endParaRPr lang="en-US" sz="900" dirty="0"/>
          </a:p>
        </p:txBody>
      </p:sp>
      <p:pic>
        <p:nvPicPr>
          <p:cNvPr id="12" name="Picture 2"/>
          <p:cNvPicPr>
            <a:picLocks noChangeAspect="1" noChangeArrowheads="1"/>
          </p:cNvPicPr>
          <p:nvPr/>
        </p:nvPicPr>
        <p:blipFill>
          <a:blip r:embed="rId4"/>
          <a:srcRect/>
          <a:stretch>
            <a:fillRect/>
          </a:stretch>
        </p:blipFill>
        <p:spPr bwMode="auto">
          <a:xfrm>
            <a:off x="609600" y="4191000"/>
            <a:ext cx="3545668" cy="2209800"/>
          </a:xfrm>
          <a:prstGeom prst="rect">
            <a:avLst/>
          </a:prstGeom>
          <a:noFill/>
          <a:ln w="9525">
            <a:noFill/>
            <a:miter lim="800000"/>
            <a:headEnd/>
            <a:tailEnd/>
          </a:ln>
          <a:effectLst/>
        </p:spPr>
      </p:pic>
      <p:pic>
        <p:nvPicPr>
          <p:cNvPr id="13" name="Picture 12" descr="Screen shot 2016-06-26 at 3.40.04 PM.png"/>
          <p:cNvPicPr>
            <a:picLocks noChangeAspect="1"/>
          </p:cNvPicPr>
          <p:nvPr/>
        </p:nvPicPr>
        <p:blipFill>
          <a:blip r:embed="rId5"/>
          <a:stretch>
            <a:fillRect/>
          </a:stretch>
        </p:blipFill>
        <p:spPr>
          <a:xfrm>
            <a:off x="4267200" y="0"/>
            <a:ext cx="4241800" cy="1576877"/>
          </a:xfrm>
          <a:prstGeom prst="rect">
            <a:avLst/>
          </a:prstGeom>
        </p:spPr>
      </p:pic>
      <p:pic>
        <p:nvPicPr>
          <p:cNvPr id="14" name="Picture 13" descr="Screen shot 2016-06-26 at 3.41.55 PM.png"/>
          <p:cNvPicPr>
            <a:picLocks noChangeAspect="1"/>
          </p:cNvPicPr>
          <p:nvPr/>
        </p:nvPicPr>
        <p:blipFill>
          <a:blip r:embed="rId6"/>
          <a:stretch>
            <a:fillRect/>
          </a:stretch>
        </p:blipFill>
        <p:spPr>
          <a:xfrm>
            <a:off x="609600" y="304800"/>
            <a:ext cx="1219200" cy="892629"/>
          </a:xfrm>
          <a:prstGeom prst="rect">
            <a:avLst/>
          </a:prstGeom>
        </p:spPr>
      </p:pic>
      <p:pic>
        <p:nvPicPr>
          <p:cNvPr id="16" name="Picture 4" descr="Strat-Plan-Word-Mark"/>
          <p:cNvPicPr>
            <a:picLocks noChangeAspect="1" noChangeArrowheads="1"/>
          </p:cNvPicPr>
          <p:nvPr/>
        </p:nvPicPr>
        <p:blipFill>
          <a:blip r:embed="rId7">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5257800" y="5943600"/>
            <a:ext cx="3549650" cy="1074738"/>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0" name="Title 1"/>
          <p:cNvSpPr>
            <a:spLocks noGrp="1"/>
          </p:cNvSpPr>
          <p:nvPr>
            <p:ph type="title" idx="4294967295"/>
          </p:nvPr>
        </p:nvSpPr>
        <p:spPr>
          <a:xfrm>
            <a:off x="685800" y="0"/>
            <a:ext cx="7772400" cy="1752600"/>
          </a:xfrm>
        </p:spPr>
        <p:txBody>
          <a:bodyPr/>
          <a:lstStyle/>
          <a:p>
            <a:pPr eaLnBrk="1" hangingPunct="1"/>
            <a:r>
              <a:rPr lang="en-US" altLang="en-US" sz="3000" b="1" dirty="0" smtClean="0">
                <a:solidFill>
                  <a:srgbClr val="165636"/>
                </a:solidFill>
              </a:rPr>
              <a:t>What are some things we know about First Nation, Métis and Inuit students?</a:t>
            </a:r>
            <a:endParaRPr lang="en-US" altLang="en-US" sz="3000" dirty="0" smtClean="0">
              <a:solidFill>
                <a:srgbClr val="165636"/>
              </a:solidFill>
            </a:endParaRPr>
          </a:p>
        </p:txBody>
      </p:sp>
      <p:sp>
        <p:nvSpPr>
          <p:cNvPr id="78851" name="Content Placeholder 2"/>
          <p:cNvSpPr>
            <a:spLocks noGrp="1"/>
          </p:cNvSpPr>
          <p:nvPr>
            <p:ph idx="4294967295"/>
          </p:nvPr>
        </p:nvSpPr>
        <p:spPr>
          <a:xfrm>
            <a:off x="685800" y="1600200"/>
            <a:ext cx="7924800" cy="4953000"/>
          </a:xfrm>
        </p:spPr>
        <p:txBody>
          <a:bodyPr/>
          <a:lstStyle/>
          <a:p>
            <a:pPr marL="0" indent="0">
              <a:lnSpc>
                <a:spcPct val="90000"/>
              </a:lnSpc>
            </a:pPr>
            <a:r>
              <a:rPr lang="en-US" altLang="en-US" sz="2700" dirty="0" smtClean="0"/>
              <a:t>  The effects of colonization and forced assimilation continue to cause </a:t>
            </a:r>
            <a:r>
              <a:rPr lang="en-US" altLang="en-US" sz="2700" i="1" dirty="0" smtClean="0">
                <a:solidFill>
                  <a:srgbClr val="333399"/>
                </a:solidFill>
              </a:rPr>
              <a:t>acculturative stress </a:t>
            </a:r>
            <a:r>
              <a:rPr lang="en-US" altLang="en-US" sz="2700" dirty="0" smtClean="0"/>
              <a:t>and </a:t>
            </a:r>
            <a:r>
              <a:rPr lang="en-US" altLang="en-US" sz="2700" i="1" dirty="0" smtClean="0">
                <a:solidFill>
                  <a:srgbClr val="333399"/>
                </a:solidFill>
              </a:rPr>
              <a:t>marginalization.</a:t>
            </a:r>
            <a:endParaRPr lang="en-US" altLang="en-US" sz="1200" i="1" dirty="0" smtClean="0">
              <a:solidFill>
                <a:srgbClr val="333399"/>
              </a:solidFill>
            </a:endParaRPr>
          </a:p>
          <a:p>
            <a:pPr marL="0" indent="0" eaLnBrk="1" hangingPunct="1">
              <a:lnSpc>
                <a:spcPct val="90000"/>
              </a:lnSpc>
              <a:buNone/>
            </a:pPr>
            <a:endParaRPr lang="en-US" altLang="en-US" sz="1200" dirty="0" smtClean="0"/>
          </a:p>
          <a:p>
            <a:pPr marL="0" indent="0">
              <a:lnSpc>
                <a:spcPct val="90000"/>
              </a:lnSpc>
            </a:pPr>
            <a:r>
              <a:rPr lang="en-US" altLang="en-US" sz="2700" dirty="0" smtClean="0"/>
              <a:t>  When effects such as these are passed on from one generation to the next it is referred to </a:t>
            </a:r>
            <a:r>
              <a:rPr lang="en-US" altLang="en-US" sz="2700" i="1" dirty="0" smtClean="0">
                <a:solidFill>
                  <a:srgbClr val="333399"/>
                </a:solidFill>
              </a:rPr>
              <a:t>intergenerational trauma</a:t>
            </a:r>
            <a:r>
              <a:rPr lang="en-US" altLang="en-US" sz="2700" i="1" dirty="0" smtClean="0"/>
              <a:t>.</a:t>
            </a:r>
            <a:endParaRPr lang="en-US" altLang="en-US" sz="1200" i="1" dirty="0" smtClean="0"/>
          </a:p>
          <a:p>
            <a:pPr marL="0" indent="0" eaLnBrk="1" hangingPunct="1">
              <a:lnSpc>
                <a:spcPct val="90000"/>
              </a:lnSpc>
              <a:buNone/>
            </a:pPr>
            <a:endParaRPr lang="en-US" altLang="en-US" sz="1200" dirty="0" smtClean="0"/>
          </a:p>
          <a:p>
            <a:pPr marL="0" indent="0">
              <a:lnSpc>
                <a:spcPct val="90000"/>
              </a:lnSpc>
            </a:pPr>
            <a:r>
              <a:rPr lang="en-US" altLang="en-US" sz="2700" dirty="0" smtClean="0"/>
              <a:t>  Legitimizing FNMI cultural history, practices, and understandings of health and wellness play a critical role in developing </a:t>
            </a:r>
            <a:r>
              <a:rPr lang="en-US" altLang="en-US" sz="2700" i="1" dirty="0" smtClean="0">
                <a:solidFill>
                  <a:srgbClr val="333399"/>
                </a:solidFill>
              </a:rPr>
              <a:t>well being</a:t>
            </a:r>
            <a:r>
              <a:rPr lang="en-US" altLang="en-US" sz="2700" dirty="0" smtClean="0">
                <a:solidFill>
                  <a:srgbClr val="333399"/>
                </a:solidFill>
              </a:rPr>
              <a:t>. </a:t>
            </a:r>
            <a:r>
              <a:rPr lang="en-US" altLang="en-US" sz="2700" dirty="0" smtClean="0"/>
              <a:t>Students must see themselves reflected in the curriculum!</a:t>
            </a:r>
          </a:p>
          <a:p>
            <a:pPr marL="0" indent="0">
              <a:lnSpc>
                <a:spcPct val="90000"/>
              </a:lnSpc>
              <a:buNone/>
            </a:pPr>
            <a:r>
              <a:rPr lang="en-US" altLang="en-US" sz="2700" dirty="0" smtClean="0"/>
              <a:t>					</a:t>
            </a:r>
            <a:r>
              <a:rPr lang="en-US" altLang="en-US" sz="1800" b="1" dirty="0" smtClean="0">
                <a:solidFill>
                  <a:srgbClr val="333399"/>
                </a:solidFill>
              </a:rPr>
              <a:t>Source:  “Well Aware”</a:t>
            </a:r>
          </a:p>
          <a:p>
            <a:pPr marL="0" indent="0" eaLnBrk="1" hangingPunct="1">
              <a:lnSpc>
                <a:spcPct val="90000"/>
              </a:lnSpc>
              <a:buNone/>
            </a:pPr>
            <a:endParaRPr lang="en-US" altLang="en-US" sz="27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2" name="Picture 4" descr="Parchment-Background"/>
          <p:cNvPicPr>
            <a:picLocks noChangeAspect="1" noChangeArrowheads="1"/>
          </p:cNvPicPr>
          <p:nvPr/>
        </p:nvPicPr>
        <p:blipFill>
          <a:blip r:embed="rId3" cstate="print"/>
          <a:srcRect/>
          <a:stretch>
            <a:fillRect/>
          </a:stretch>
        </p:blipFill>
        <p:spPr bwMode="auto">
          <a:xfrm rot="5400000">
            <a:off x="1142999" y="-1212583"/>
            <a:ext cx="6858002" cy="9283163"/>
          </a:xfrm>
          <a:prstGeom prst="rect">
            <a:avLst/>
          </a:prstGeom>
          <a:noFill/>
          <a:ln w="9525">
            <a:noFill/>
            <a:miter lim="800000"/>
            <a:headEnd/>
            <a:tailEnd/>
          </a:ln>
        </p:spPr>
      </p:pic>
      <p:pic>
        <p:nvPicPr>
          <p:cNvPr id="2054" name="Picture 6" descr="Strat-Plan-Swoosh"/>
          <p:cNvPicPr>
            <a:picLocks noChangeAspect="1" noChangeArrowheads="1"/>
          </p:cNvPicPr>
          <p:nvPr/>
        </p:nvPicPr>
        <p:blipFill>
          <a:blip r:embed="rId4" cstate="print"/>
          <a:srcRect/>
          <a:stretch>
            <a:fillRect/>
          </a:stretch>
        </p:blipFill>
        <p:spPr bwMode="auto">
          <a:xfrm>
            <a:off x="-61136" y="4825819"/>
            <a:ext cx="5334000" cy="1884363"/>
          </a:xfrm>
          <a:prstGeom prst="rect">
            <a:avLst/>
          </a:prstGeom>
          <a:noFill/>
        </p:spPr>
      </p:pic>
      <p:pic>
        <p:nvPicPr>
          <p:cNvPr id="2055" name="Picture 7" descr="Strat-Plan-Word-Mark"/>
          <p:cNvPicPr>
            <a:picLocks noChangeAspect="1" noChangeArrowheads="1"/>
          </p:cNvPicPr>
          <p:nvPr/>
        </p:nvPicPr>
        <p:blipFill>
          <a:blip r:embed="rId5" cstate="print"/>
          <a:srcRect/>
          <a:stretch>
            <a:fillRect/>
          </a:stretch>
        </p:blipFill>
        <p:spPr bwMode="auto">
          <a:xfrm>
            <a:off x="5410200" y="5638800"/>
            <a:ext cx="3549650" cy="1074738"/>
          </a:xfrm>
          <a:prstGeom prst="rect">
            <a:avLst/>
          </a:prstGeom>
          <a:noFill/>
        </p:spPr>
      </p:pic>
      <p:sp>
        <p:nvSpPr>
          <p:cNvPr id="6" name="Title 5"/>
          <p:cNvSpPr>
            <a:spLocks noGrp="1"/>
          </p:cNvSpPr>
          <p:nvPr>
            <p:ph type="title"/>
          </p:nvPr>
        </p:nvSpPr>
        <p:spPr>
          <a:xfrm>
            <a:off x="-61136" y="304782"/>
            <a:ext cx="9283164" cy="1008112"/>
          </a:xfrm>
        </p:spPr>
        <p:txBody>
          <a:bodyPr/>
          <a:lstStyle/>
          <a:p>
            <a:r>
              <a:rPr lang="en-US" sz="3200" b="1" dirty="0" smtClean="0"/>
              <a:t>Truth and Reconciliation</a:t>
            </a:r>
            <a:br>
              <a:rPr lang="en-US" sz="3200" b="1" dirty="0" smtClean="0"/>
            </a:br>
            <a:r>
              <a:rPr lang="en-US" sz="2400" b="1" dirty="0" smtClean="0"/>
              <a:t>A Call to Action</a:t>
            </a:r>
            <a:endParaRPr lang="en-US" sz="2400" b="1" dirty="0"/>
          </a:p>
        </p:txBody>
      </p:sp>
      <p:sp>
        <p:nvSpPr>
          <p:cNvPr id="8" name="Content Placeholder 7"/>
          <p:cNvSpPr>
            <a:spLocks noGrp="1"/>
          </p:cNvSpPr>
          <p:nvPr>
            <p:ph sz="half" idx="1"/>
          </p:nvPr>
        </p:nvSpPr>
        <p:spPr>
          <a:xfrm>
            <a:off x="644697" y="4957367"/>
            <a:ext cx="1997641" cy="4683224"/>
          </a:xfrm>
        </p:spPr>
        <p:txBody>
          <a:bodyPr/>
          <a:lstStyle/>
          <a:p>
            <a:endParaRPr lang="en-US" dirty="0" smtClean="0"/>
          </a:p>
          <a:p>
            <a:endParaRPr lang="en-US" dirty="0" smtClean="0"/>
          </a:p>
          <a:p>
            <a:endParaRPr lang="en-US" dirty="0" smtClean="0"/>
          </a:p>
          <a:p>
            <a:pPr>
              <a:buNone/>
            </a:pPr>
            <a:endParaRPr lang="en-US" dirty="0" smtClean="0"/>
          </a:p>
          <a:p>
            <a:endParaRPr lang="en-US" dirty="0" smtClean="0"/>
          </a:p>
          <a:p>
            <a:endParaRPr lang="en-US" dirty="0" smtClean="0"/>
          </a:p>
          <a:p>
            <a:endParaRPr lang="en-US" dirty="0" smtClean="0"/>
          </a:p>
          <a:p>
            <a:pPr>
              <a:buNone/>
            </a:pPr>
            <a:endParaRPr lang="en-US" dirty="0" smtClean="0"/>
          </a:p>
          <a:p>
            <a:endParaRPr lang="en-US" dirty="0" smtClean="0"/>
          </a:p>
          <a:p>
            <a:endParaRPr lang="en-US" dirty="0" smtClean="0"/>
          </a:p>
          <a:p>
            <a:endParaRPr lang="en-US" dirty="0" smtClean="0"/>
          </a:p>
          <a:p>
            <a:pPr>
              <a:buNone/>
            </a:pPr>
            <a:endParaRPr lang="en-US" dirty="0"/>
          </a:p>
        </p:txBody>
      </p:sp>
      <p:pic>
        <p:nvPicPr>
          <p:cNvPr id="3" name="Content Placeholder 2" descr="http://www.myrobust.com/websites/trcinstitution/File/2014/images/content/pic6.jpg"/>
          <p:cNvPicPr>
            <a:picLocks noGrp="1" noChangeAspect="1" noChangeArrowheads="1"/>
          </p:cNvPicPr>
          <p:nvPr>
            <p:ph sz="half" idx="2"/>
          </p:nvPr>
        </p:nvPicPr>
        <p:blipFill>
          <a:blip r:embed="rId6">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331640" y="1617675"/>
            <a:ext cx="6480719" cy="3339691"/>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sp>
        <p:nvSpPr>
          <p:cNvPr id="2" name="TextBox 1"/>
          <p:cNvSpPr txBox="1"/>
          <p:nvPr/>
        </p:nvSpPr>
        <p:spPr>
          <a:xfrm>
            <a:off x="2987825" y="5373216"/>
            <a:ext cx="4824534" cy="461665"/>
          </a:xfrm>
          <a:prstGeom prst="rect">
            <a:avLst/>
          </a:prstGeom>
          <a:noFill/>
        </p:spPr>
        <p:txBody>
          <a:bodyPr wrap="square" rtlCol="0">
            <a:spAutoFit/>
          </a:bodyPr>
          <a:lstStyle/>
          <a:p>
            <a:r>
              <a:rPr lang="en-CA" dirty="0"/>
              <a:t>https://vimeo.com/25389165</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01050356"/>
      </p:ext>
    </p:extLst>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2" name="Picture 4" descr="Parchment-Background"/>
          <p:cNvPicPr>
            <a:picLocks noChangeAspect="1" noChangeArrowheads="1"/>
          </p:cNvPicPr>
          <p:nvPr/>
        </p:nvPicPr>
        <p:blipFill>
          <a:blip r:embed="rId2" cstate="print"/>
          <a:srcRect/>
          <a:stretch>
            <a:fillRect/>
          </a:stretch>
        </p:blipFill>
        <p:spPr bwMode="auto">
          <a:xfrm rot="5400000">
            <a:off x="1100877" y="-1185123"/>
            <a:ext cx="6914836" cy="9171410"/>
          </a:xfrm>
          <a:prstGeom prst="rect">
            <a:avLst/>
          </a:prstGeom>
          <a:noFill/>
          <a:ln w="9525">
            <a:noFill/>
            <a:miter lim="800000"/>
            <a:headEnd/>
            <a:tailEnd/>
          </a:ln>
        </p:spPr>
      </p:pic>
      <p:pic>
        <p:nvPicPr>
          <p:cNvPr id="2054" name="Picture 6" descr="Strat-Plan-Swoosh"/>
          <p:cNvPicPr>
            <a:picLocks noChangeAspect="1" noChangeArrowheads="1"/>
          </p:cNvPicPr>
          <p:nvPr/>
        </p:nvPicPr>
        <p:blipFill>
          <a:blip r:embed="rId3" cstate="print"/>
          <a:srcRect/>
          <a:stretch>
            <a:fillRect/>
          </a:stretch>
        </p:blipFill>
        <p:spPr bwMode="auto">
          <a:xfrm>
            <a:off x="-27410" y="4973638"/>
            <a:ext cx="5334000" cy="1884363"/>
          </a:xfrm>
          <a:prstGeom prst="rect">
            <a:avLst/>
          </a:prstGeom>
          <a:noFill/>
        </p:spPr>
      </p:pic>
      <p:pic>
        <p:nvPicPr>
          <p:cNvPr id="2055" name="Picture 7" descr="Strat-Plan-Word-Mark"/>
          <p:cNvPicPr>
            <a:picLocks noChangeAspect="1" noChangeArrowheads="1"/>
          </p:cNvPicPr>
          <p:nvPr/>
        </p:nvPicPr>
        <p:blipFill>
          <a:blip r:embed="rId4" cstate="print"/>
          <a:srcRect/>
          <a:stretch>
            <a:fillRect/>
          </a:stretch>
        </p:blipFill>
        <p:spPr bwMode="auto">
          <a:xfrm>
            <a:off x="5398404" y="5558631"/>
            <a:ext cx="3549650" cy="1074738"/>
          </a:xfrm>
          <a:prstGeom prst="rect">
            <a:avLst/>
          </a:prstGeom>
          <a:noFill/>
        </p:spPr>
      </p:pic>
      <p:sp>
        <p:nvSpPr>
          <p:cNvPr id="7" name="Rectangle 6"/>
          <p:cNvSpPr/>
          <p:nvPr/>
        </p:nvSpPr>
        <p:spPr>
          <a:xfrm>
            <a:off x="395535" y="195299"/>
            <a:ext cx="2880321" cy="4031873"/>
          </a:xfrm>
          <a:prstGeom prst="rect">
            <a:avLst/>
          </a:prstGeom>
        </p:spPr>
        <p:txBody>
          <a:bodyPr wrap="square">
            <a:spAutoFit/>
          </a:bodyPr>
          <a:lstStyle/>
          <a:p>
            <a:pPr algn="ctr"/>
            <a:r>
              <a:rPr lang="en-US" sz="3600" b="1" dirty="0" smtClean="0"/>
              <a:t> </a:t>
            </a:r>
          </a:p>
          <a:p>
            <a:pPr algn="ctr"/>
            <a:endParaRPr lang="en-US" sz="3200" b="1" dirty="0" smtClean="0"/>
          </a:p>
          <a:p>
            <a:pPr algn="ctr"/>
            <a:endParaRPr lang="en-US" sz="1600" b="1" dirty="0" smtClean="0"/>
          </a:p>
          <a:p>
            <a:pPr algn="ctr"/>
            <a:endParaRPr lang="en-US" sz="1600" b="1" dirty="0" smtClean="0"/>
          </a:p>
          <a:p>
            <a:pPr algn="ctr"/>
            <a:endParaRPr lang="en-US" sz="1600" b="1" dirty="0" smtClean="0"/>
          </a:p>
          <a:p>
            <a:pPr algn="ctr"/>
            <a:endParaRPr lang="en-US" sz="400" b="1" dirty="0" smtClean="0"/>
          </a:p>
          <a:p>
            <a:pPr algn="ctr"/>
            <a:endParaRPr lang="en-US" sz="1600" b="1" dirty="0" smtClean="0"/>
          </a:p>
          <a:p>
            <a:pPr algn="ctr"/>
            <a:endParaRPr lang="en-US" sz="1600" b="1" dirty="0" smtClean="0"/>
          </a:p>
          <a:p>
            <a:pPr algn="ctr"/>
            <a:endParaRPr lang="en-US" sz="1600" b="1" dirty="0" smtClean="0"/>
          </a:p>
          <a:p>
            <a:endParaRPr lang="en-US" sz="1600" dirty="0" smtClean="0"/>
          </a:p>
          <a:p>
            <a:endParaRPr lang="en-US" dirty="0"/>
          </a:p>
          <a:p>
            <a:endParaRPr lang="en-US" dirty="0" smtClean="0"/>
          </a:p>
          <a:p>
            <a:endParaRPr lang="en-US" dirty="0"/>
          </a:p>
        </p:txBody>
      </p:sp>
      <p:sp>
        <p:nvSpPr>
          <p:cNvPr id="6" name="Title 5"/>
          <p:cNvSpPr>
            <a:spLocks noGrp="1"/>
          </p:cNvSpPr>
          <p:nvPr>
            <p:ph type="title"/>
          </p:nvPr>
        </p:nvSpPr>
        <p:spPr>
          <a:xfrm>
            <a:off x="240817" y="-96087"/>
            <a:ext cx="8662365" cy="2763379"/>
          </a:xfrm>
        </p:spPr>
        <p:txBody>
          <a:bodyPr/>
          <a:lstStyle/>
          <a:p>
            <a:pPr algn="l"/>
            <a:r>
              <a:rPr lang="en-US" sz="2800" b="1" dirty="0" smtClean="0"/>
              <a:t>            </a:t>
            </a:r>
            <a:r>
              <a:rPr lang="en-US" sz="2200" b="1" dirty="0">
                <a:solidFill>
                  <a:srgbClr val="7030A0"/>
                </a:solidFill>
              </a:rPr>
              <a:t/>
            </a:r>
            <a:br>
              <a:rPr lang="en-US" sz="2200" b="1" dirty="0">
                <a:solidFill>
                  <a:srgbClr val="7030A0"/>
                </a:solidFill>
              </a:rPr>
            </a:br>
            <a:endParaRPr lang="en-US" sz="2200" b="1" dirty="0">
              <a:solidFill>
                <a:srgbClr val="7030A0"/>
              </a:solidFill>
            </a:endParaRPr>
          </a:p>
        </p:txBody>
      </p:sp>
      <p:sp>
        <p:nvSpPr>
          <p:cNvPr id="8" name="Content Placeholder 7"/>
          <p:cNvSpPr>
            <a:spLocks noGrp="1"/>
          </p:cNvSpPr>
          <p:nvPr>
            <p:ph sz="half" idx="1"/>
          </p:nvPr>
        </p:nvSpPr>
        <p:spPr>
          <a:xfrm>
            <a:off x="685800" y="1412776"/>
            <a:ext cx="3810000" cy="4683224"/>
          </a:xfrm>
        </p:spPr>
        <p:txBody>
          <a:bodyPr/>
          <a:lstStyle/>
          <a:p>
            <a:endParaRPr lang="en-US" dirty="0" smtClean="0"/>
          </a:p>
          <a:p>
            <a:pPr marL="0" indent="0">
              <a:buNone/>
            </a:pPr>
            <a:endParaRPr lang="en-US" dirty="0" smtClean="0"/>
          </a:p>
          <a:p>
            <a:endParaRPr lang="en-US" dirty="0" smtClean="0"/>
          </a:p>
          <a:p>
            <a:pPr>
              <a:buNone/>
            </a:pPr>
            <a:endParaRPr lang="en-US" dirty="0" smtClean="0"/>
          </a:p>
          <a:p>
            <a:endParaRPr lang="en-US" dirty="0" smtClean="0"/>
          </a:p>
          <a:p>
            <a:endParaRPr lang="en-US" dirty="0" smtClean="0"/>
          </a:p>
          <a:p>
            <a:endParaRPr lang="en-US" dirty="0" smtClean="0"/>
          </a:p>
          <a:p>
            <a:pPr>
              <a:buNone/>
            </a:pPr>
            <a:endParaRPr lang="en-US" dirty="0" smtClean="0"/>
          </a:p>
          <a:p>
            <a:endParaRPr lang="en-US" dirty="0" smtClean="0"/>
          </a:p>
          <a:p>
            <a:endParaRPr lang="en-US" dirty="0" smtClean="0"/>
          </a:p>
          <a:p>
            <a:endParaRPr lang="en-US" dirty="0" smtClean="0"/>
          </a:p>
          <a:p>
            <a:pPr>
              <a:buNone/>
            </a:pPr>
            <a:endParaRPr lang="en-US" dirty="0"/>
          </a:p>
        </p:txBody>
      </p:sp>
      <p:sp>
        <p:nvSpPr>
          <p:cNvPr id="2" name="TextBox 1"/>
          <p:cNvSpPr txBox="1"/>
          <p:nvPr/>
        </p:nvSpPr>
        <p:spPr>
          <a:xfrm>
            <a:off x="593986" y="645403"/>
            <a:ext cx="3613476" cy="6247864"/>
          </a:xfrm>
          <a:prstGeom prst="rect">
            <a:avLst/>
          </a:prstGeom>
          <a:noFill/>
        </p:spPr>
        <p:txBody>
          <a:bodyPr wrap="square" rtlCol="0">
            <a:spAutoFit/>
          </a:bodyPr>
          <a:lstStyle/>
          <a:p>
            <a:endParaRPr lang="en-CA" sz="1200" b="1" dirty="0" smtClean="0"/>
          </a:p>
          <a:p>
            <a:r>
              <a:rPr lang="en-CA" sz="2800" b="1" dirty="0" smtClean="0"/>
              <a:t>TRUTH</a:t>
            </a:r>
          </a:p>
          <a:p>
            <a:r>
              <a:rPr lang="en-CA" dirty="0" smtClean="0"/>
              <a:t>means…</a:t>
            </a:r>
            <a:endParaRPr lang="en-CA" b="1" dirty="0" smtClean="0"/>
          </a:p>
          <a:p>
            <a:endParaRPr lang="en-CA" dirty="0" smtClean="0"/>
          </a:p>
          <a:p>
            <a:pPr marL="457200" indent="-457200">
              <a:buFont typeface="Arial" panose="020B0604020202020204" pitchFamily="34" charset="0"/>
              <a:buChar char="•"/>
            </a:pPr>
            <a:r>
              <a:rPr lang="en-CA" dirty="0" smtClean="0"/>
              <a:t>Understanding that the past and present are connected</a:t>
            </a:r>
          </a:p>
          <a:p>
            <a:endParaRPr lang="en-CA" sz="1200" dirty="0" smtClean="0"/>
          </a:p>
          <a:p>
            <a:pPr marL="457200" indent="-457200">
              <a:buFont typeface="Arial" panose="020B0604020202020204" pitchFamily="34" charset="0"/>
              <a:buChar char="•"/>
            </a:pPr>
            <a:r>
              <a:rPr lang="en-CA" dirty="0" smtClean="0"/>
              <a:t>New understandings about our shared history – a truth we didn’t know</a:t>
            </a:r>
          </a:p>
          <a:p>
            <a:endParaRPr lang="en-CA" sz="1200" dirty="0"/>
          </a:p>
          <a:p>
            <a:pPr marL="457200" indent="-457200">
              <a:buFont typeface="Arial" panose="020B0604020202020204" pitchFamily="34" charset="0"/>
              <a:buChar char="•"/>
            </a:pPr>
            <a:endParaRPr lang="en-CA" dirty="0" smtClean="0"/>
          </a:p>
          <a:p>
            <a:pPr marL="457200" indent="-457200">
              <a:buFont typeface="Arial" panose="020B0604020202020204" pitchFamily="34" charset="0"/>
              <a:buChar char="•"/>
            </a:pPr>
            <a:endParaRPr lang="en-CA" dirty="0"/>
          </a:p>
          <a:p>
            <a:pPr marL="457200" indent="-457200">
              <a:buFont typeface="Arial" panose="020B0604020202020204" pitchFamily="34" charset="0"/>
              <a:buChar char="•"/>
            </a:pPr>
            <a:endParaRPr lang="en-CA" dirty="0" smtClean="0"/>
          </a:p>
          <a:p>
            <a:endParaRPr lang="en-CA" dirty="0" smtClean="0"/>
          </a:p>
          <a:p>
            <a:pPr marL="457200" indent="-457200">
              <a:buFont typeface="Arial" panose="020B0604020202020204" pitchFamily="34" charset="0"/>
              <a:buChar char="•"/>
            </a:pPr>
            <a:endParaRPr lang="en-CA" dirty="0"/>
          </a:p>
        </p:txBody>
      </p:sp>
      <p:sp>
        <p:nvSpPr>
          <p:cNvPr id="3" name="TextBox 2"/>
          <p:cNvSpPr txBox="1"/>
          <p:nvPr/>
        </p:nvSpPr>
        <p:spPr>
          <a:xfrm>
            <a:off x="4299276" y="814612"/>
            <a:ext cx="3945132" cy="4216539"/>
          </a:xfrm>
          <a:prstGeom prst="rect">
            <a:avLst/>
          </a:prstGeom>
          <a:noFill/>
        </p:spPr>
        <p:txBody>
          <a:bodyPr wrap="square" rtlCol="0">
            <a:spAutoFit/>
          </a:bodyPr>
          <a:lstStyle/>
          <a:p>
            <a:r>
              <a:rPr lang="en-CA" sz="2800" b="1" dirty="0" smtClean="0"/>
              <a:t>RECONCILIATION </a:t>
            </a:r>
            <a:r>
              <a:rPr lang="en-CA" dirty="0" smtClean="0"/>
              <a:t>involves…</a:t>
            </a:r>
          </a:p>
          <a:p>
            <a:endParaRPr lang="en-CA" dirty="0"/>
          </a:p>
          <a:p>
            <a:pPr marL="342900" indent="-342900">
              <a:buFont typeface="Arial" panose="020B0604020202020204" pitchFamily="34" charset="0"/>
              <a:buChar char="•"/>
            </a:pPr>
            <a:r>
              <a:rPr lang="en-CA" dirty="0" smtClean="0"/>
              <a:t>Strength to know and learn about the suffering</a:t>
            </a:r>
          </a:p>
          <a:p>
            <a:endParaRPr lang="en-CA" sz="1200" dirty="0" smtClean="0"/>
          </a:p>
          <a:p>
            <a:pPr marL="342900" indent="-342900">
              <a:buFont typeface="Arial" panose="020B0604020202020204" pitchFamily="34" charset="0"/>
              <a:buChar char="•"/>
            </a:pPr>
            <a:r>
              <a:rPr lang="en-CA" dirty="0" smtClean="0"/>
              <a:t>Strength to forgive the unforgiveable</a:t>
            </a:r>
          </a:p>
          <a:p>
            <a:endParaRPr lang="en-CA" sz="1200" dirty="0" smtClean="0"/>
          </a:p>
          <a:p>
            <a:pPr marL="342900" indent="-342900">
              <a:buFont typeface="Arial" panose="020B0604020202020204" pitchFamily="34" charset="0"/>
              <a:buChar char="•"/>
            </a:pPr>
            <a:r>
              <a:rPr lang="en-CA" dirty="0" smtClean="0"/>
              <a:t>A new relationship with Indigenous Peoples in Canada</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61604090"/>
      </p:ext>
    </p:extLst>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2" name="Picture 4" descr="Parchment-Background"/>
          <p:cNvPicPr>
            <a:picLocks noChangeAspect="1" noChangeArrowheads="1"/>
          </p:cNvPicPr>
          <p:nvPr/>
        </p:nvPicPr>
        <p:blipFill>
          <a:blip r:embed="rId2" cstate="print"/>
          <a:srcRect/>
          <a:stretch>
            <a:fillRect/>
          </a:stretch>
        </p:blipFill>
        <p:spPr bwMode="auto">
          <a:xfrm rot="5400000">
            <a:off x="1143000" y="-1143000"/>
            <a:ext cx="6858000" cy="9144000"/>
          </a:xfrm>
          <a:prstGeom prst="rect">
            <a:avLst/>
          </a:prstGeom>
          <a:noFill/>
          <a:ln w="9525">
            <a:noFill/>
            <a:miter lim="800000"/>
            <a:headEnd/>
            <a:tailEnd/>
          </a:ln>
        </p:spPr>
      </p:pic>
      <p:pic>
        <p:nvPicPr>
          <p:cNvPr id="2054" name="Picture 6" descr="Strat-Plan-Swoosh"/>
          <p:cNvPicPr>
            <a:picLocks noChangeAspect="1" noChangeArrowheads="1"/>
          </p:cNvPicPr>
          <p:nvPr/>
        </p:nvPicPr>
        <p:blipFill>
          <a:blip r:embed="rId3" cstate="print"/>
          <a:srcRect/>
          <a:stretch>
            <a:fillRect/>
          </a:stretch>
        </p:blipFill>
        <p:spPr bwMode="auto">
          <a:xfrm>
            <a:off x="0" y="4953000"/>
            <a:ext cx="5334000" cy="1884363"/>
          </a:xfrm>
          <a:prstGeom prst="rect">
            <a:avLst/>
          </a:prstGeom>
          <a:noFill/>
        </p:spPr>
      </p:pic>
      <p:pic>
        <p:nvPicPr>
          <p:cNvPr id="2055" name="Picture 7" descr="Strat-Plan-Word-Mark"/>
          <p:cNvPicPr>
            <a:picLocks noChangeAspect="1" noChangeArrowheads="1"/>
          </p:cNvPicPr>
          <p:nvPr/>
        </p:nvPicPr>
        <p:blipFill>
          <a:blip r:embed="rId4" cstate="print"/>
          <a:srcRect/>
          <a:stretch>
            <a:fillRect/>
          </a:stretch>
        </p:blipFill>
        <p:spPr bwMode="auto">
          <a:xfrm>
            <a:off x="5410200" y="5638800"/>
            <a:ext cx="3549650" cy="1074738"/>
          </a:xfrm>
          <a:prstGeom prst="rect">
            <a:avLst/>
          </a:prstGeom>
          <a:noFill/>
        </p:spPr>
      </p:pic>
      <p:sp>
        <p:nvSpPr>
          <p:cNvPr id="6" name="Rectangle 5"/>
          <p:cNvSpPr/>
          <p:nvPr/>
        </p:nvSpPr>
        <p:spPr>
          <a:xfrm>
            <a:off x="323528" y="404664"/>
            <a:ext cx="8820472" cy="2585323"/>
          </a:xfrm>
          <a:prstGeom prst="rect">
            <a:avLst/>
          </a:prstGeom>
        </p:spPr>
        <p:txBody>
          <a:bodyPr wrap="square">
            <a:spAutoFit/>
          </a:bodyPr>
          <a:lstStyle/>
          <a:p>
            <a:pPr algn="ctr"/>
            <a:r>
              <a:rPr lang="en-US" sz="3400" dirty="0" smtClean="0"/>
              <a:t> </a:t>
            </a:r>
            <a:endParaRPr lang="en-US" sz="3200" dirty="0" smtClean="0"/>
          </a:p>
          <a:p>
            <a:r>
              <a:rPr lang="en-US" sz="3200" dirty="0" smtClean="0"/>
              <a:t> </a:t>
            </a:r>
          </a:p>
          <a:p>
            <a:endParaRPr lang="en-US" dirty="0" smtClean="0"/>
          </a:p>
          <a:p>
            <a:endParaRPr lang="en-US" dirty="0"/>
          </a:p>
          <a:p>
            <a:endParaRPr lang="en-US" dirty="0" smtClean="0"/>
          </a:p>
          <a:p>
            <a:endParaRPr lang="en-US" dirty="0"/>
          </a:p>
        </p:txBody>
      </p:sp>
      <p:sp>
        <p:nvSpPr>
          <p:cNvPr id="10" name="TextBox 9"/>
          <p:cNvSpPr txBox="1"/>
          <p:nvPr/>
        </p:nvSpPr>
        <p:spPr>
          <a:xfrm>
            <a:off x="539552" y="404664"/>
            <a:ext cx="8280920" cy="8525410"/>
          </a:xfrm>
          <a:prstGeom prst="rect">
            <a:avLst/>
          </a:prstGeom>
          <a:noFill/>
        </p:spPr>
        <p:txBody>
          <a:bodyPr wrap="square" rtlCol="0">
            <a:spAutoFit/>
          </a:bodyPr>
          <a:lstStyle/>
          <a:p>
            <a:r>
              <a:rPr lang="en-US" b="1" dirty="0" smtClean="0"/>
              <a:t>Working Together to Support Student Well-being and Achievement with benefits for all…</a:t>
            </a:r>
          </a:p>
          <a:p>
            <a:endParaRPr lang="en-US" sz="800" dirty="0" smtClean="0"/>
          </a:p>
          <a:p>
            <a:pPr marL="457200" indent="-457200">
              <a:buFont typeface="Arial" panose="020B0604020202020204" pitchFamily="34" charset="0"/>
              <a:buChar char="•"/>
            </a:pPr>
            <a:r>
              <a:rPr lang="en-US" sz="2000" dirty="0"/>
              <a:t>Ontario First Nation, Métis and Inuit Education Policy </a:t>
            </a:r>
            <a:r>
              <a:rPr lang="en-US" sz="2000" dirty="0" smtClean="0"/>
              <a:t>Framework</a:t>
            </a:r>
          </a:p>
          <a:p>
            <a:endParaRPr lang="en-US" sz="300" dirty="0" smtClean="0"/>
          </a:p>
          <a:p>
            <a:endParaRPr lang="en-US" sz="300" dirty="0" smtClean="0"/>
          </a:p>
          <a:p>
            <a:pPr marL="457200" indent="-457200">
              <a:buFont typeface="Arial" panose="020B0604020202020204" pitchFamily="34" charset="0"/>
              <a:buChar char="•"/>
            </a:pPr>
            <a:r>
              <a:rPr lang="en-US" sz="2000" dirty="0"/>
              <a:t>Equity and Inclusive </a:t>
            </a:r>
            <a:r>
              <a:rPr lang="en-US" sz="2000" dirty="0" smtClean="0"/>
              <a:t>Education</a:t>
            </a:r>
          </a:p>
          <a:p>
            <a:endParaRPr lang="en-US" sz="300" dirty="0"/>
          </a:p>
          <a:p>
            <a:pPr marL="457200" indent="-457200">
              <a:buFont typeface="Arial" panose="020B0604020202020204" pitchFamily="34" charset="0"/>
              <a:buChar char="•"/>
            </a:pPr>
            <a:r>
              <a:rPr lang="en-US" sz="2000" dirty="0"/>
              <a:t>Ontario Curriculum </a:t>
            </a:r>
            <a:r>
              <a:rPr lang="en-US" sz="2000" dirty="0" smtClean="0"/>
              <a:t>Expectations</a:t>
            </a:r>
          </a:p>
          <a:p>
            <a:endParaRPr lang="en-US" sz="300" dirty="0"/>
          </a:p>
          <a:p>
            <a:pPr marL="457200" indent="-457200">
              <a:buFont typeface="Arial" panose="020B0604020202020204" pitchFamily="34" charset="0"/>
              <a:buChar char="•"/>
            </a:pPr>
            <a:r>
              <a:rPr lang="en-US" sz="2000" dirty="0"/>
              <a:t>Education Services Agreements / Tuition </a:t>
            </a:r>
            <a:r>
              <a:rPr lang="en-US" sz="2000" dirty="0" smtClean="0"/>
              <a:t>Agreements</a:t>
            </a:r>
          </a:p>
          <a:p>
            <a:endParaRPr lang="en-US" sz="300" dirty="0" smtClean="0"/>
          </a:p>
          <a:p>
            <a:endParaRPr lang="en-US" sz="300" dirty="0"/>
          </a:p>
          <a:p>
            <a:pPr marL="457200" indent="-457200">
              <a:buFont typeface="Arial" panose="020B0604020202020204" pitchFamily="34" charset="0"/>
              <a:buChar char="•"/>
            </a:pPr>
            <a:r>
              <a:rPr lang="en-US" sz="2000" dirty="0"/>
              <a:t>Truth and Reconciliation Recommendations</a:t>
            </a:r>
          </a:p>
          <a:p>
            <a:pPr marL="457200" indent="-457200">
              <a:buFont typeface="Arial" panose="020B0604020202020204" pitchFamily="34" charset="0"/>
              <a:buChar char="•"/>
            </a:pPr>
            <a:r>
              <a:rPr lang="en-US" sz="2000" dirty="0"/>
              <a:t>Canadian School Board Charter of Commitment to FNMI Education</a:t>
            </a:r>
          </a:p>
          <a:p>
            <a:endParaRPr lang="en-US" sz="300" dirty="0"/>
          </a:p>
          <a:p>
            <a:endParaRPr lang="en-US" sz="400" dirty="0"/>
          </a:p>
          <a:p>
            <a:pPr marL="457200" indent="-457200">
              <a:buFont typeface="Arial" panose="020B0604020202020204" pitchFamily="34" charset="0"/>
              <a:buChar char="•"/>
            </a:pPr>
            <a:r>
              <a:rPr lang="en-US" sz="2000" dirty="0"/>
              <a:t>CWL Resolution FNMI Youth / Relationship Building </a:t>
            </a:r>
            <a:endParaRPr lang="en-US" sz="2000" dirty="0" smtClean="0"/>
          </a:p>
          <a:p>
            <a:endParaRPr lang="en-US" sz="400" dirty="0" smtClean="0"/>
          </a:p>
          <a:p>
            <a:endParaRPr lang="en-US" sz="300" dirty="0" smtClean="0"/>
          </a:p>
          <a:p>
            <a:pPr marL="342900" indent="-342900">
              <a:buFont typeface="Arial" panose="020B0604020202020204" pitchFamily="34" charset="0"/>
              <a:buChar char="•"/>
            </a:pPr>
            <a:r>
              <a:rPr lang="en-US" sz="2000" dirty="0" smtClean="0"/>
              <a:t>  OCSTA </a:t>
            </a:r>
            <a:r>
              <a:rPr lang="en-US" sz="2000" dirty="0"/>
              <a:t>Charter of Commitment to FNMI </a:t>
            </a:r>
            <a:r>
              <a:rPr lang="en-US" sz="2000" dirty="0" smtClean="0"/>
              <a:t>Education / </a:t>
            </a:r>
            <a:r>
              <a:rPr lang="en-US" sz="2000" dirty="0" err="1" smtClean="0"/>
              <a:t>Simoce</a:t>
            </a:r>
            <a:r>
              <a:rPr lang="en-US" sz="2000" dirty="0" smtClean="0"/>
              <a:t>    </a:t>
            </a:r>
          </a:p>
          <a:p>
            <a:r>
              <a:rPr lang="en-US" sz="2000" dirty="0" smtClean="0"/>
              <a:t>                 </a:t>
            </a:r>
            <a:r>
              <a:rPr lang="en-US" sz="2000" dirty="0" err="1" smtClean="0"/>
              <a:t>Muskoka</a:t>
            </a:r>
            <a:r>
              <a:rPr lang="en-US" sz="2000" dirty="0" smtClean="0"/>
              <a:t> Catholic DSB Presentation at April AGM</a:t>
            </a:r>
            <a:endParaRPr lang="en-US" sz="2000" dirty="0"/>
          </a:p>
          <a:p>
            <a:endParaRPr lang="en-US" sz="400" dirty="0" smtClean="0"/>
          </a:p>
          <a:p>
            <a:endParaRPr lang="en-US" sz="400" dirty="0" smtClean="0"/>
          </a:p>
          <a:p>
            <a:endParaRPr lang="en-US" sz="200" dirty="0" smtClean="0"/>
          </a:p>
          <a:p>
            <a:endParaRPr lang="en-US" sz="400" dirty="0" smtClean="0"/>
          </a:p>
          <a:p>
            <a:endParaRPr lang="en-US" sz="200" dirty="0" smtClean="0"/>
          </a:p>
          <a:p>
            <a:endParaRPr lang="en-US" sz="400" dirty="0" smtClean="0"/>
          </a:p>
          <a:p>
            <a:endParaRPr lang="en-US" sz="200" dirty="0" smtClean="0"/>
          </a:p>
          <a:p>
            <a:endParaRPr lang="en-US" sz="400" dirty="0" smtClean="0"/>
          </a:p>
          <a:p>
            <a:endParaRPr lang="en-US" sz="200" dirty="0" smtClean="0"/>
          </a:p>
          <a:p>
            <a:endParaRPr lang="en-US" sz="400" dirty="0" smtClean="0"/>
          </a:p>
          <a:p>
            <a:endParaRPr lang="en-US" sz="400" dirty="0" smtClean="0"/>
          </a:p>
          <a:p>
            <a:r>
              <a:rPr lang="en-US" sz="2000" dirty="0" smtClean="0"/>
              <a:t> </a:t>
            </a:r>
          </a:p>
          <a:p>
            <a:pPr>
              <a:lnSpc>
                <a:spcPct val="150000"/>
              </a:lnSpc>
            </a:pPr>
            <a:r>
              <a:rPr lang="en-US" dirty="0" smtClean="0"/>
              <a:t>                                 </a:t>
            </a:r>
          </a:p>
          <a:p>
            <a:endParaRPr lang="en-US" sz="2800" dirty="0" smtClean="0"/>
          </a:p>
          <a:p>
            <a:endParaRPr lang="en-US" sz="2800" dirty="0" smtClean="0"/>
          </a:p>
          <a:p>
            <a:pPr algn="ctr"/>
            <a:r>
              <a:rPr lang="en-US" sz="3200" dirty="0" smtClean="0"/>
              <a:t> </a:t>
            </a:r>
          </a:p>
          <a:p>
            <a:pPr algn="ctr"/>
            <a:endParaRPr lang="en-US" sz="3200" dirty="0"/>
          </a:p>
          <a:p>
            <a:pPr algn="ctr"/>
            <a:endParaRPr lang="en-US" sz="3200" b="1" dirty="0" smtClean="0"/>
          </a:p>
          <a:p>
            <a:endParaRPr lang="en-US" sz="3600" b="1" dirty="0"/>
          </a:p>
        </p:txBody>
      </p:sp>
      <p:sp>
        <p:nvSpPr>
          <p:cNvPr id="9" name="Rectangle 8"/>
          <p:cNvSpPr/>
          <p:nvPr/>
        </p:nvSpPr>
        <p:spPr>
          <a:xfrm>
            <a:off x="827584" y="692696"/>
            <a:ext cx="7632848" cy="830997"/>
          </a:xfrm>
          <a:prstGeom prst="rect">
            <a:avLst/>
          </a:prstGeom>
        </p:spPr>
        <p:txBody>
          <a:bodyPr wrap="square">
            <a:spAutoFit/>
          </a:bodyPr>
          <a:lstStyle/>
          <a:p>
            <a:r>
              <a:rPr lang="en-US" dirty="0" smtClean="0"/>
              <a:t> </a:t>
            </a:r>
            <a:br>
              <a:rPr lang="en-US" dirty="0" smtClean="0"/>
            </a:br>
            <a:r>
              <a:rPr lang="en-US" dirty="0" smtClean="0"/>
              <a:t>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04768716"/>
      </p:ext>
    </p:extLst>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2" name="Picture 4" descr="Parchment-Background"/>
          <p:cNvPicPr>
            <a:picLocks noChangeAspect="1" noChangeArrowheads="1"/>
          </p:cNvPicPr>
          <p:nvPr/>
        </p:nvPicPr>
        <p:blipFill>
          <a:blip r:embed="rId2" cstate="print"/>
          <a:srcRect/>
          <a:stretch>
            <a:fillRect/>
          </a:stretch>
        </p:blipFill>
        <p:spPr bwMode="auto">
          <a:xfrm rot="5400000">
            <a:off x="1100877" y="-1185123"/>
            <a:ext cx="6914836" cy="9171410"/>
          </a:xfrm>
          <a:prstGeom prst="rect">
            <a:avLst/>
          </a:prstGeom>
          <a:noFill/>
          <a:ln w="9525">
            <a:noFill/>
            <a:miter lim="800000"/>
            <a:headEnd/>
            <a:tailEnd/>
          </a:ln>
        </p:spPr>
      </p:pic>
      <p:pic>
        <p:nvPicPr>
          <p:cNvPr id="2054" name="Picture 6" descr="Strat-Plan-Swoosh"/>
          <p:cNvPicPr>
            <a:picLocks noChangeAspect="1" noChangeArrowheads="1"/>
          </p:cNvPicPr>
          <p:nvPr/>
        </p:nvPicPr>
        <p:blipFill>
          <a:blip r:embed="rId3" cstate="print"/>
          <a:srcRect/>
          <a:stretch>
            <a:fillRect/>
          </a:stretch>
        </p:blipFill>
        <p:spPr bwMode="auto">
          <a:xfrm>
            <a:off x="-27410" y="4973638"/>
            <a:ext cx="5334000" cy="1884363"/>
          </a:xfrm>
          <a:prstGeom prst="rect">
            <a:avLst/>
          </a:prstGeom>
          <a:noFill/>
        </p:spPr>
      </p:pic>
      <p:pic>
        <p:nvPicPr>
          <p:cNvPr id="2055" name="Picture 7" descr="Strat-Plan-Word-Mark"/>
          <p:cNvPicPr>
            <a:picLocks noChangeAspect="1" noChangeArrowheads="1"/>
          </p:cNvPicPr>
          <p:nvPr/>
        </p:nvPicPr>
        <p:blipFill>
          <a:blip r:embed="rId4" cstate="print"/>
          <a:srcRect/>
          <a:stretch>
            <a:fillRect/>
          </a:stretch>
        </p:blipFill>
        <p:spPr bwMode="auto">
          <a:xfrm>
            <a:off x="5410200" y="5638800"/>
            <a:ext cx="3549650" cy="1074738"/>
          </a:xfrm>
          <a:prstGeom prst="rect">
            <a:avLst/>
          </a:prstGeom>
          <a:noFill/>
        </p:spPr>
      </p:pic>
      <p:sp>
        <p:nvSpPr>
          <p:cNvPr id="7" name="Rectangle 6"/>
          <p:cNvSpPr/>
          <p:nvPr/>
        </p:nvSpPr>
        <p:spPr>
          <a:xfrm>
            <a:off x="395535" y="195299"/>
            <a:ext cx="8352928" cy="9602629"/>
          </a:xfrm>
          <a:prstGeom prst="rect">
            <a:avLst/>
          </a:prstGeom>
        </p:spPr>
        <p:txBody>
          <a:bodyPr wrap="square">
            <a:spAutoFit/>
          </a:bodyPr>
          <a:lstStyle/>
          <a:p>
            <a:r>
              <a:rPr lang="en-US" sz="2800" b="1" dirty="0" smtClean="0"/>
              <a:t>    An Overview of the Charter of Commitment</a:t>
            </a:r>
          </a:p>
          <a:p>
            <a:endParaRPr lang="en-US" sz="1200" dirty="0"/>
          </a:p>
          <a:p>
            <a:pPr>
              <a:lnSpc>
                <a:spcPct val="150000"/>
              </a:lnSpc>
            </a:pPr>
            <a:r>
              <a:rPr lang="en-US" sz="2000" dirty="0" smtClean="0"/>
              <a:t>The Canadian School Boards Association Charter of Commitment to First Nation, Métis and Inuit Education as adopted by OCSTA serves as a gateway for provincial school boards to form new relationships and understandings - a foundation to improving outcomes for First Nation, Métis and Inuit students</a:t>
            </a:r>
            <a:r>
              <a:rPr lang="en-US" sz="2000" dirty="0"/>
              <a:t> </a:t>
            </a:r>
            <a:r>
              <a:rPr lang="en-US" sz="2000" dirty="0" smtClean="0"/>
              <a:t>with benefits for all involved in the delivery of education.  The Charter outlines </a:t>
            </a:r>
            <a:r>
              <a:rPr lang="en-US" sz="2000" b="1" dirty="0" smtClean="0"/>
              <a:t>nine</a:t>
            </a:r>
            <a:r>
              <a:rPr lang="en-US" sz="2000" dirty="0" smtClean="0"/>
              <a:t> goals as follows:      </a:t>
            </a:r>
          </a:p>
          <a:p>
            <a:endParaRPr lang="en-US" sz="2000" dirty="0" smtClean="0"/>
          </a:p>
          <a:p>
            <a:r>
              <a:rPr lang="en-US" sz="2000" dirty="0" smtClean="0"/>
              <a:t>1.  Respectful and Welcoming </a:t>
            </a:r>
            <a:r>
              <a:rPr lang="en-US" sz="2000" dirty="0"/>
              <a:t>L</a:t>
            </a:r>
            <a:r>
              <a:rPr lang="en-US" sz="2000" dirty="0" smtClean="0"/>
              <a:t>earning </a:t>
            </a:r>
            <a:r>
              <a:rPr lang="en-US" sz="2000" dirty="0"/>
              <a:t>E</a:t>
            </a:r>
            <a:r>
              <a:rPr lang="en-US" sz="2000" dirty="0" smtClean="0"/>
              <a:t>nvironments</a:t>
            </a:r>
          </a:p>
          <a:p>
            <a:endParaRPr lang="en-US" sz="2000" dirty="0" smtClean="0"/>
          </a:p>
          <a:p>
            <a:r>
              <a:rPr lang="en-US" sz="2000" dirty="0" smtClean="0"/>
              <a:t>2.  Respectful and Inclusive </a:t>
            </a:r>
            <a:r>
              <a:rPr lang="en-US" sz="2000" dirty="0"/>
              <a:t>C</a:t>
            </a:r>
            <a:r>
              <a:rPr lang="en-US" sz="2000" dirty="0" smtClean="0"/>
              <a:t>urriculum and Classroom </a:t>
            </a:r>
            <a:r>
              <a:rPr lang="en-US" sz="2000" dirty="0"/>
              <a:t>P</a:t>
            </a:r>
            <a:r>
              <a:rPr lang="en-US" sz="2000" dirty="0" smtClean="0"/>
              <a:t>rograms</a:t>
            </a:r>
          </a:p>
          <a:p>
            <a:endParaRPr lang="en-US" sz="2000" dirty="0" smtClean="0"/>
          </a:p>
          <a:p>
            <a:endParaRPr lang="en-US" sz="2000" dirty="0" smtClean="0"/>
          </a:p>
          <a:p>
            <a:endParaRPr lang="en-US" sz="1400" dirty="0" smtClean="0"/>
          </a:p>
          <a:p>
            <a:endParaRPr lang="en-US" sz="2000" dirty="0" smtClean="0"/>
          </a:p>
          <a:p>
            <a:endParaRPr lang="en-US" sz="2000" dirty="0" smtClean="0"/>
          </a:p>
          <a:p>
            <a:pPr marL="457200" indent="-457200">
              <a:buAutoNum type="arabicPeriod"/>
            </a:pPr>
            <a:endParaRPr lang="en-US" sz="2000" dirty="0" smtClean="0"/>
          </a:p>
          <a:p>
            <a:r>
              <a:rPr lang="en-US" sz="1600" b="1" dirty="0"/>
              <a:t> </a:t>
            </a:r>
            <a:r>
              <a:rPr lang="en-US" sz="1600" b="1" dirty="0" smtClean="0"/>
              <a:t>                </a:t>
            </a:r>
          </a:p>
          <a:p>
            <a:pPr algn="ctr"/>
            <a:endParaRPr lang="en-US" sz="1600" b="1" dirty="0" smtClean="0"/>
          </a:p>
          <a:p>
            <a:pPr algn="ctr"/>
            <a:endParaRPr lang="en-US" sz="400" b="1" dirty="0" smtClean="0"/>
          </a:p>
          <a:p>
            <a:pPr algn="ctr"/>
            <a:endParaRPr lang="en-US" sz="1600" b="1" dirty="0" smtClean="0"/>
          </a:p>
          <a:p>
            <a:pPr algn="ctr"/>
            <a:endParaRPr lang="en-US" sz="1600" b="1" dirty="0" smtClean="0"/>
          </a:p>
          <a:p>
            <a:pPr algn="ctr"/>
            <a:endParaRPr lang="en-US" sz="1600" b="1" dirty="0"/>
          </a:p>
          <a:p>
            <a:pPr algn="ctr"/>
            <a:endParaRPr lang="en-US" sz="1600" b="1" dirty="0" smtClean="0"/>
          </a:p>
          <a:p>
            <a:pPr algn="ctr"/>
            <a:endParaRPr lang="en-US" sz="1600" b="1" dirty="0" smtClean="0"/>
          </a:p>
          <a:p>
            <a:endParaRPr lang="en-US" sz="1600" dirty="0" smtClean="0"/>
          </a:p>
          <a:p>
            <a:endParaRPr lang="en-US" dirty="0"/>
          </a:p>
          <a:p>
            <a:endParaRPr lang="en-US" dirty="0" smtClean="0"/>
          </a:p>
          <a:p>
            <a:endParaRPr lang="en-US" dirty="0"/>
          </a:p>
        </p:txBody>
      </p:sp>
      <p:sp>
        <p:nvSpPr>
          <p:cNvPr id="6" name="Title 5"/>
          <p:cNvSpPr>
            <a:spLocks noGrp="1"/>
          </p:cNvSpPr>
          <p:nvPr>
            <p:ph type="title"/>
          </p:nvPr>
        </p:nvSpPr>
        <p:spPr>
          <a:xfrm>
            <a:off x="240817" y="50836"/>
            <a:ext cx="8662365" cy="353828"/>
          </a:xfrm>
        </p:spPr>
        <p:txBody>
          <a:bodyPr/>
          <a:lstStyle/>
          <a:p>
            <a:pPr algn="l"/>
            <a:r>
              <a:rPr lang="en-US" sz="2800" b="1" dirty="0">
                <a:solidFill>
                  <a:srgbClr val="7030A0"/>
                </a:solidFill>
              </a:rPr>
              <a:t/>
            </a:r>
            <a:br>
              <a:rPr lang="en-US" sz="2800" b="1" dirty="0">
                <a:solidFill>
                  <a:srgbClr val="7030A0"/>
                </a:solidFill>
              </a:rPr>
            </a:br>
            <a:endParaRPr lang="en-US" sz="2800" b="1" dirty="0">
              <a:solidFill>
                <a:srgbClr val="7030A0"/>
              </a:solidFill>
            </a:endParaRPr>
          </a:p>
        </p:txBody>
      </p:sp>
      <p:sp>
        <p:nvSpPr>
          <p:cNvPr id="8" name="Content Placeholder 7"/>
          <p:cNvSpPr>
            <a:spLocks noGrp="1"/>
          </p:cNvSpPr>
          <p:nvPr>
            <p:ph sz="half" idx="1"/>
          </p:nvPr>
        </p:nvSpPr>
        <p:spPr>
          <a:xfrm>
            <a:off x="5460777" y="8462764"/>
            <a:ext cx="3810000" cy="1450654"/>
          </a:xfrm>
        </p:spPr>
        <p:txBody>
          <a:bodyPr/>
          <a:lstStyle/>
          <a:p>
            <a:pPr marL="0" indent="0">
              <a:buNone/>
            </a:pPr>
            <a:endParaRPr lang="en-US" dirty="0" smtClean="0"/>
          </a:p>
          <a:p>
            <a:pPr marL="0" indent="0">
              <a:buNone/>
            </a:pPr>
            <a:endParaRPr lang="en-US" sz="1200" dirty="0" smtClean="0"/>
          </a:p>
          <a:p>
            <a:pPr>
              <a:buNone/>
            </a:pPr>
            <a:endParaRPr lang="en-US" sz="1200" dirty="0" smtClean="0"/>
          </a:p>
          <a:p>
            <a:pPr marL="0" indent="0">
              <a:buNone/>
            </a:pPr>
            <a:endParaRPr lang="en-US" dirty="0" smtClean="0"/>
          </a:p>
          <a:p>
            <a:endParaRPr lang="en-US" dirty="0" smtClean="0"/>
          </a:p>
          <a:p>
            <a:endParaRPr lang="en-US" dirty="0" smtClean="0"/>
          </a:p>
          <a:p>
            <a:pPr>
              <a:buNone/>
            </a:pPr>
            <a:endParaRPr lang="en-US" dirty="0" smtClean="0"/>
          </a:p>
          <a:p>
            <a:endParaRPr lang="en-US" dirty="0" smtClean="0"/>
          </a:p>
          <a:p>
            <a:endParaRPr lang="en-US" dirty="0" smtClean="0"/>
          </a:p>
          <a:p>
            <a:endParaRPr lang="en-US" dirty="0" smtClean="0"/>
          </a:p>
          <a:p>
            <a:pPr>
              <a:buNone/>
            </a:pP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8602272"/>
      </p:ext>
    </p:extLst>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2" name="Picture 4" descr="Parchment-Background"/>
          <p:cNvPicPr>
            <a:picLocks noChangeAspect="1" noChangeArrowheads="1"/>
          </p:cNvPicPr>
          <p:nvPr/>
        </p:nvPicPr>
        <p:blipFill>
          <a:blip r:embed="rId2" cstate="print"/>
          <a:srcRect/>
          <a:stretch>
            <a:fillRect/>
          </a:stretch>
        </p:blipFill>
        <p:spPr bwMode="auto">
          <a:xfrm rot="5400000">
            <a:off x="1100877" y="-1185123"/>
            <a:ext cx="6914836" cy="9171410"/>
          </a:xfrm>
          <a:prstGeom prst="rect">
            <a:avLst/>
          </a:prstGeom>
          <a:noFill/>
          <a:ln w="9525">
            <a:noFill/>
            <a:miter lim="800000"/>
            <a:headEnd/>
            <a:tailEnd/>
          </a:ln>
        </p:spPr>
      </p:pic>
      <p:pic>
        <p:nvPicPr>
          <p:cNvPr id="2054" name="Picture 6" descr="Strat-Plan-Swoosh"/>
          <p:cNvPicPr>
            <a:picLocks noChangeAspect="1" noChangeArrowheads="1"/>
          </p:cNvPicPr>
          <p:nvPr/>
        </p:nvPicPr>
        <p:blipFill>
          <a:blip r:embed="rId3" cstate="print"/>
          <a:srcRect/>
          <a:stretch>
            <a:fillRect/>
          </a:stretch>
        </p:blipFill>
        <p:spPr bwMode="auto">
          <a:xfrm>
            <a:off x="-27410" y="4973638"/>
            <a:ext cx="5334000" cy="1884363"/>
          </a:xfrm>
          <a:prstGeom prst="rect">
            <a:avLst/>
          </a:prstGeom>
          <a:noFill/>
        </p:spPr>
      </p:pic>
      <p:pic>
        <p:nvPicPr>
          <p:cNvPr id="2055" name="Picture 7" descr="Strat-Plan-Word-Mark"/>
          <p:cNvPicPr>
            <a:picLocks noChangeAspect="1" noChangeArrowheads="1"/>
          </p:cNvPicPr>
          <p:nvPr/>
        </p:nvPicPr>
        <p:blipFill>
          <a:blip r:embed="rId4" cstate="print"/>
          <a:srcRect/>
          <a:stretch>
            <a:fillRect/>
          </a:stretch>
        </p:blipFill>
        <p:spPr bwMode="auto">
          <a:xfrm>
            <a:off x="5410200" y="5638800"/>
            <a:ext cx="3549650" cy="1074738"/>
          </a:xfrm>
          <a:prstGeom prst="rect">
            <a:avLst/>
          </a:prstGeom>
          <a:noFill/>
        </p:spPr>
      </p:pic>
      <p:sp>
        <p:nvSpPr>
          <p:cNvPr id="7" name="Rectangle 6"/>
          <p:cNvSpPr/>
          <p:nvPr/>
        </p:nvSpPr>
        <p:spPr>
          <a:xfrm>
            <a:off x="395535" y="195299"/>
            <a:ext cx="8352928" cy="7355860"/>
          </a:xfrm>
          <a:prstGeom prst="rect">
            <a:avLst/>
          </a:prstGeom>
        </p:spPr>
        <p:txBody>
          <a:bodyPr wrap="square">
            <a:spAutoFit/>
          </a:bodyPr>
          <a:lstStyle/>
          <a:p>
            <a:r>
              <a:rPr lang="en-US" sz="1600" b="1" dirty="0" smtClean="0"/>
              <a:t>                 </a:t>
            </a:r>
          </a:p>
          <a:p>
            <a:r>
              <a:rPr lang="en-US" sz="2000" dirty="0" smtClean="0"/>
              <a:t>3.  Culturally Responsive </a:t>
            </a:r>
            <a:r>
              <a:rPr lang="en-US" sz="2000" dirty="0"/>
              <a:t>P</a:t>
            </a:r>
            <a:r>
              <a:rPr lang="en-US" sz="2000" dirty="0" smtClean="0"/>
              <a:t>edagogy</a:t>
            </a:r>
          </a:p>
          <a:p>
            <a:r>
              <a:rPr lang="en-US" sz="2000" dirty="0" smtClean="0"/>
              <a:t>  </a:t>
            </a:r>
          </a:p>
          <a:p>
            <a:r>
              <a:rPr lang="en-US" sz="2000" dirty="0" smtClean="0"/>
              <a:t>4.  Valuing </a:t>
            </a:r>
            <a:r>
              <a:rPr lang="en-US" sz="2000" dirty="0"/>
              <a:t>First Nation, Métis and Inuit Expertise</a:t>
            </a:r>
          </a:p>
          <a:p>
            <a:endParaRPr lang="en-US" sz="2000" dirty="0" smtClean="0"/>
          </a:p>
          <a:p>
            <a:r>
              <a:rPr lang="en-US" sz="2000" dirty="0" smtClean="0"/>
              <a:t>5.  Culturally Responsive </a:t>
            </a:r>
            <a:r>
              <a:rPr lang="en-US" sz="2000" dirty="0"/>
              <a:t>A</a:t>
            </a:r>
            <a:r>
              <a:rPr lang="en-US" sz="2000" dirty="0" smtClean="0"/>
              <a:t>ssessment</a:t>
            </a:r>
          </a:p>
          <a:p>
            <a:endParaRPr lang="en-US" sz="2000" dirty="0"/>
          </a:p>
          <a:p>
            <a:r>
              <a:rPr lang="en-US" sz="2000" dirty="0" smtClean="0"/>
              <a:t>6.  Affirming</a:t>
            </a:r>
            <a:r>
              <a:rPr lang="en-US" sz="2000" dirty="0"/>
              <a:t>, </a:t>
            </a:r>
            <a:r>
              <a:rPr lang="en-US" sz="2000" dirty="0" smtClean="0"/>
              <a:t>Revitalizing </a:t>
            </a:r>
            <a:r>
              <a:rPr lang="en-US" sz="2000" dirty="0"/>
              <a:t>the </a:t>
            </a:r>
            <a:r>
              <a:rPr lang="en-US" sz="2000" dirty="0" smtClean="0"/>
              <a:t>Languages </a:t>
            </a:r>
            <a:r>
              <a:rPr lang="en-US" sz="2000" dirty="0"/>
              <a:t>of Canada’s First Peoples</a:t>
            </a:r>
          </a:p>
          <a:p>
            <a:endParaRPr lang="en-US" sz="2000" dirty="0" smtClean="0"/>
          </a:p>
          <a:p>
            <a:r>
              <a:rPr lang="en-US" sz="2000" dirty="0" smtClean="0"/>
              <a:t>7.  First </a:t>
            </a:r>
            <a:r>
              <a:rPr lang="en-US" sz="2000" dirty="0"/>
              <a:t>Nation, Métis </a:t>
            </a:r>
            <a:r>
              <a:rPr lang="en-US" sz="2000" dirty="0" smtClean="0"/>
              <a:t>and </a:t>
            </a:r>
            <a:r>
              <a:rPr lang="en-US" sz="2000" dirty="0"/>
              <a:t>Inuit </a:t>
            </a:r>
            <a:r>
              <a:rPr lang="en-US" sz="2000" dirty="0" smtClean="0"/>
              <a:t>Representation </a:t>
            </a:r>
            <a:r>
              <a:rPr lang="en-US" sz="2000" dirty="0"/>
              <a:t>in </a:t>
            </a:r>
            <a:r>
              <a:rPr lang="en-US" sz="2000" dirty="0" smtClean="0"/>
              <a:t>Staff </a:t>
            </a:r>
            <a:r>
              <a:rPr lang="en-US" sz="2000" dirty="0"/>
              <a:t>and </a:t>
            </a:r>
            <a:r>
              <a:rPr lang="en-US" sz="2000" dirty="0" smtClean="0"/>
              <a:t>Leadership</a:t>
            </a:r>
            <a:endParaRPr lang="en-US" sz="2000" dirty="0"/>
          </a:p>
          <a:p>
            <a:endParaRPr lang="en-US" sz="2000" dirty="0" smtClean="0"/>
          </a:p>
          <a:p>
            <a:r>
              <a:rPr lang="en-US" sz="2000" dirty="0" smtClean="0"/>
              <a:t>8.  Non-Aboriginal Learners Foster Commitment </a:t>
            </a:r>
            <a:r>
              <a:rPr lang="en-US" sz="2000" dirty="0"/>
              <a:t>to First Nation, Métis  </a:t>
            </a:r>
            <a:r>
              <a:rPr lang="en-US" sz="2000" dirty="0" smtClean="0"/>
              <a:t>  </a:t>
            </a:r>
          </a:p>
          <a:p>
            <a:r>
              <a:rPr lang="en-US" sz="2000" dirty="0"/>
              <a:t> </a:t>
            </a:r>
            <a:r>
              <a:rPr lang="en-US" sz="2000" dirty="0" smtClean="0"/>
              <a:t>    and </a:t>
            </a:r>
            <a:r>
              <a:rPr lang="en-US" sz="2000" dirty="0"/>
              <a:t>Inuit E</a:t>
            </a:r>
            <a:r>
              <a:rPr lang="en-US" sz="2000" dirty="0" smtClean="0"/>
              <a:t>ducation</a:t>
            </a:r>
          </a:p>
          <a:p>
            <a:endParaRPr lang="en-US" sz="2000" dirty="0"/>
          </a:p>
          <a:p>
            <a:r>
              <a:rPr lang="en-US" sz="2000" dirty="0" smtClean="0"/>
              <a:t>9.  Research</a:t>
            </a:r>
          </a:p>
          <a:p>
            <a:endParaRPr lang="en-US" sz="2000" dirty="0"/>
          </a:p>
          <a:p>
            <a:endParaRPr lang="en-US" sz="2000" dirty="0" smtClean="0"/>
          </a:p>
          <a:p>
            <a:pPr algn="ctr"/>
            <a:endParaRPr lang="en-US" sz="1600" b="1" dirty="0"/>
          </a:p>
          <a:p>
            <a:pPr algn="ctr"/>
            <a:endParaRPr lang="en-US" sz="1600" b="1" dirty="0" smtClean="0"/>
          </a:p>
          <a:p>
            <a:pPr algn="ctr"/>
            <a:endParaRPr lang="en-US" sz="1600" b="1" dirty="0" smtClean="0"/>
          </a:p>
          <a:p>
            <a:endParaRPr lang="en-US" sz="1600" dirty="0" smtClean="0"/>
          </a:p>
          <a:p>
            <a:endParaRPr lang="en-US" dirty="0"/>
          </a:p>
          <a:p>
            <a:endParaRPr lang="en-US" dirty="0" smtClean="0"/>
          </a:p>
          <a:p>
            <a:endParaRPr lang="en-US" dirty="0"/>
          </a:p>
        </p:txBody>
      </p:sp>
      <p:sp>
        <p:nvSpPr>
          <p:cNvPr id="6" name="Title 5"/>
          <p:cNvSpPr>
            <a:spLocks noGrp="1"/>
          </p:cNvSpPr>
          <p:nvPr>
            <p:ph type="title"/>
          </p:nvPr>
        </p:nvSpPr>
        <p:spPr>
          <a:xfrm>
            <a:off x="240817" y="50836"/>
            <a:ext cx="8662365" cy="353828"/>
          </a:xfrm>
        </p:spPr>
        <p:txBody>
          <a:bodyPr/>
          <a:lstStyle/>
          <a:p>
            <a:pPr algn="l"/>
            <a:r>
              <a:rPr lang="en-US" sz="2800" b="1" dirty="0">
                <a:solidFill>
                  <a:srgbClr val="7030A0"/>
                </a:solidFill>
              </a:rPr>
              <a:t/>
            </a:r>
            <a:br>
              <a:rPr lang="en-US" sz="2800" b="1" dirty="0">
                <a:solidFill>
                  <a:srgbClr val="7030A0"/>
                </a:solidFill>
              </a:rPr>
            </a:br>
            <a:r>
              <a:rPr lang="en-US" sz="2800" b="1" dirty="0" smtClean="0">
                <a:solidFill>
                  <a:srgbClr val="7030A0"/>
                </a:solidFill>
              </a:rPr>
              <a:t/>
            </a:r>
            <a:br>
              <a:rPr lang="en-US" sz="2800" b="1" dirty="0" smtClean="0">
                <a:solidFill>
                  <a:srgbClr val="7030A0"/>
                </a:solidFill>
              </a:rPr>
            </a:br>
            <a:r>
              <a:rPr lang="en-US" sz="2800" b="1" dirty="0">
                <a:solidFill>
                  <a:srgbClr val="7030A0"/>
                </a:solidFill>
              </a:rPr>
              <a:t/>
            </a:r>
            <a:br>
              <a:rPr lang="en-US" sz="2800" b="1" dirty="0">
                <a:solidFill>
                  <a:srgbClr val="7030A0"/>
                </a:solidFill>
              </a:rPr>
            </a:br>
            <a:endParaRPr lang="en-US" sz="2800" b="1" dirty="0">
              <a:solidFill>
                <a:srgbClr val="7030A0"/>
              </a:solidFill>
            </a:endParaRPr>
          </a:p>
        </p:txBody>
      </p:sp>
      <p:sp>
        <p:nvSpPr>
          <p:cNvPr id="8" name="Content Placeholder 7"/>
          <p:cNvSpPr>
            <a:spLocks noGrp="1"/>
          </p:cNvSpPr>
          <p:nvPr>
            <p:ph sz="half" idx="1"/>
          </p:nvPr>
        </p:nvSpPr>
        <p:spPr>
          <a:xfrm>
            <a:off x="5460777" y="8462764"/>
            <a:ext cx="3810000" cy="1450654"/>
          </a:xfrm>
        </p:spPr>
        <p:txBody>
          <a:bodyPr/>
          <a:lstStyle/>
          <a:p>
            <a:pPr marL="0" indent="0">
              <a:buNone/>
            </a:pPr>
            <a:endParaRPr lang="en-US" dirty="0" smtClean="0"/>
          </a:p>
          <a:p>
            <a:pPr marL="0" indent="0">
              <a:buNone/>
            </a:pPr>
            <a:endParaRPr lang="en-US" sz="1200" dirty="0" smtClean="0"/>
          </a:p>
          <a:p>
            <a:pPr>
              <a:buNone/>
            </a:pPr>
            <a:endParaRPr lang="en-US" sz="1200" dirty="0" smtClean="0"/>
          </a:p>
          <a:p>
            <a:pPr marL="0" indent="0">
              <a:buNone/>
            </a:pPr>
            <a:endParaRPr lang="en-US" dirty="0" smtClean="0"/>
          </a:p>
          <a:p>
            <a:endParaRPr lang="en-US" dirty="0" smtClean="0"/>
          </a:p>
          <a:p>
            <a:endParaRPr lang="en-US" dirty="0" smtClean="0"/>
          </a:p>
          <a:p>
            <a:pPr>
              <a:buNone/>
            </a:pPr>
            <a:endParaRPr lang="en-US" dirty="0" smtClean="0"/>
          </a:p>
          <a:p>
            <a:endParaRPr lang="en-US" dirty="0" smtClean="0"/>
          </a:p>
          <a:p>
            <a:endParaRPr lang="en-US" dirty="0" smtClean="0"/>
          </a:p>
          <a:p>
            <a:endParaRPr lang="en-US" dirty="0" smtClean="0"/>
          </a:p>
          <a:p>
            <a:pPr>
              <a:buNone/>
            </a:pP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91824135"/>
      </p:ext>
    </p:extLst>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2" name="Picture 4" descr="Parchment-Background"/>
          <p:cNvPicPr>
            <a:picLocks noChangeAspect="1" noChangeArrowheads="1"/>
          </p:cNvPicPr>
          <p:nvPr/>
        </p:nvPicPr>
        <p:blipFill>
          <a:blip r:embed="rId2" cstate="print"/>
          <a:srcRect/>
          <a:stretch>
            <a:fillRect/>
          </a:stretch>
        </p:blipFill>
        <p:spPr bwMode="auto">
          <a:xfrm rot="5400000">
            <a:off x="1143000" y="-1143000"/>
            <a:ext cx="6858000" cy="9144000"/>
          </a:xfrm>
          <a:prstGeom prst="rect">
            <a:avLst/>
          </a:prstGeom>
          <a:noFill/>
          <a:ln w="9525">
            <a:noFill/>
            <a:miter lim="800000"/>
            <a:headEnd/>
            <a:tailEnd/>
          </a:ln>
        </p:spPr>
      </p:pic>
      <p:pic>
        <p:nvPicPr>
          <p:cNvPr id="2054" name="Picture 6" descr="Strat-Plan-Swoosh"/>
          <p:cNvPicPr>
            <a:picLocks noChangeAspect="1" noChangeArrowheads="1"/>
          </p:cNvPicPr>
          <p:nvPr/>
        </p:nvPicPr>
        <p:blipFill>
          <a:blip r:embed="rId3" cstate="print"/>
          <a:srcRect/>
          <a:stretch>
            <a:fillRect/>
          </a:stretch>
        </p:blipFill>
        <p:spPr bwMode="auto">
          <a:xfrm>
            <a:off x="0" y="4953000"/>
            <a:ext cx="5334000" cy="1884363"/>
          </a:xfrm>
          <a:prstGeom prst="rect">
            <a:avLst/>
          </a:prstGeom>
          <a:noFill/>
        </p:spPr>
      </p:pic>
      <p:pic>
        <p:nvPicPr>
          <p:cNvPr id="2055" name="Picture 7" descr="Strat-Plan-Word-Mark"/>
          <p:cNvPicPr>
            <a:picLocks noChangeAspect="1" noChangeArrowheads="1"/>
          </p:cNvPicPr>
          <p:nvPr/>
        </p:nvPicPr>
        <p:blipFill>
          <a:blip r:embed="rId4" cstate="print"/>
          <a:srcRect/>
          <a:stretch>
            <a:fillRect/>
          </a:stretch>
        </p:blipFill>
        <p:spPr bwMode="auto">
          <a:xfrm>
            <a:off x="5410200" y="5638800"/>
            <a:ext cx="3549650" cy="1074738"/>
          </a:xfrm>
          <a:prstGeom prst="rect">
            <a:avLst/>
          </a:prstGeom>
          <a:noFill/>
        </p:spPr>
      </p:pic>
      <p:sp>
        <p:nvSpPr>
          <p:cNvPr id="6" name="Rectangle 5"/>
          <p:cNvSpPr/>
          <p:nvPr/>
        </p:nvSpPr>
        <p:spPr>
          <a:xfrm>
            <a:off x="323528" y="404664"/>
            <a:ext cx="8820472" cy="2585323"/>
          </a:xfrm>
          <a:prstGeom prst="rect">
            <a:avLst/>
          </a:prstGeom>
        </p:spPr>
        <p:txBody>
          <a:bodyPr wrap="square">
            <a:spAutoFit/>
          </a:bodyPr>
          <a:lstStyle/>
          <a:p>
            <a:pPr algn="ctr"/>
            <a:r>
              <a:rPr lang="en-US" sz="3400" dirty="0" smtClean="0"/>
              <a:t> </a:t>
            </a:r>
            <a:endParaRPr lang="en-US" sz="3200" dirty="0" smtClean="0"/>
          </a:p>
          <a:p>
            <a:r>
              <a:rPr lang="en-US" sz="3200" dirty="0" smtClean="0"/>
              <a:t> </a:t>
            </a:r>
          </a:p>
          <a:p>
            <a:endParaRPr lang="en-US" dirty="0" smtClean="0"/>
          </a:p>
          <a:p>
            <a:endParaRPr lang="en-US" dirty="0"/>
          </a:p>
          <a:p>
            <a:endParaRPr lang="en-US" dirty="0" smtClean="0"/>
          </a:p>
          <a:p>
            <a:endParaRPr lang="en-US" dirty="0"/>
          </a:p>
        </p:txBody>
      </p:sp>
      <p:sp>
        <p:nvSpPr>
          <p:cNvPr id="10" name="TextBox 9"/>
          <p:cNvSpPr txBox="1"/>
          <p:nvPr/>
        </p:nvSpPr>
        <p:spPr>
          <a:xfrm>
            <a:off x="323528" y="414780"/>
            <a:ext cx="8280920" cy="8894743"/>
          </a:xfrm>
          <a:prstGeom prst="rect">
            <a:avLst/>
          </a:prstGeom>
          <a:noFill/>
        </p:spPr>
        <p:txBody>
          <a:bodyPr wrap="square" rtlCol="0">
            <a:spAutoFit/>
          </a:bodyPr>
          <a:lstStyle/>
          <a:p>
            <a:pPr algn="ctr"/>
            <a:r>
              <a:rPr lang="en-US" sz="2800" b="1" dirty="0" smtClean="0"/>
              <a:t>New Understandings </a:t>
            </a:r>
            <a:r>
              <a:rPr lang="en-US" sz="2800" b="1" dirty="0"/>
              <a:t>-</a:t>
            </a:r>
            <a:r>
              <a:rPr lang="en-US" sz="2800" b="1" dirty="0" smtClean="0"/>
              <a:t> </a:t>
            </a:r>
            <a:r>
              <a:rPr lang="en-US" sz="2800" b="1" dirty="0"/>
              <a:t>A</a:t>
            </a:r>
            <a:r>
              <a:rPr lang="en-US" sz="2800" b="1" dirty="0" smtClean="0"/>
              <a:t> Shared History</a:t>
            </a:r>
          </a:p>
          <a:p>
            <a:endParaRPr lang="en-US" sz="2200" dirty="0"/>
          </a:p>
          <a:p>
            <a:r>
              <a:rPr lang="en-US" sz="2200" dirty="0" smtClean="0"/>
              <a:t>One treaty kit distributed to every</a:t>
            </a:r>
            <a:endParaRPr lang="en-US" sz="2200" dirty="0"/>
          </a:p>
          <a:p>
            <a:r>
              <a:rPr lang="en-US" sz="2200" dirty="0" smtClean="0"/>
              <a:t>elementary and secondary school</a:t>
            </a:r>
            <a:r>
              <a:rPr lang="en-US" sz="2200" dirty="0"/>
              <a:t> </a:t>
            </a:r>
            <a:endParaRPr lang="en-US" sz="2200" dirty="0" smtClean="0"/>
          </a:p>
          <a:p>
            <a:r>
              <a:rPr lang="en-US" sz="2200" dirty="0" smtClean="0"/>
              <a:t>in January 2016.</a:t>
            </a:r>
            <a:endParaRPr lang="en-US" sz="2000" dirty="0" smtClean="0"/>
          </a:p>
          <a:p>
            <a:endParaRPr lang="en-US" sz="2000" dirty="0" smtClean="0"/>
          </a:p>
          <a:p>
            <a:r>
              <a:rPr lang="en-US" sz="2000" dirty="0"/>
              <a:t>A</a:t>
            </a:r>
            <a:r>
              <a:rPr lang="en-US" sz="2000" dirty="0" smtClean="0"/>
              <a:t> range of activities and resources have</a:t>
            </a:r>
          </a:p>
          <a:p>
            <a:r>
              <a:rPr lang="en-US" sz="2000" dirty="0" smtClean="0"/>
              <a:t>been infused in the implementation of </a:t>
            </a:r>
          </a:p>
          <a:p>
            <a:r>
              <a:rPr lang="en-US" sz="2000" i="1" dirty="0" smtClean="0"/>
              <a:t>Our Faith ~ Our Future </a:t>
            </a:r>
            <a:r>
              <a:rPr lang="en-US" sz="2000" dirty="0" smtClean="0"/>
              <a:t>and the Ontario</a:t>
            </a:r>
          </a:p>
          <a:p>
            <a:r>
              <a:rPr lang="en-US" sz="2000" dirty="0" smtClean="0"/>
              <a:t>Curriculum to promote:</a:t>
            </a:r>
          </a:p>
          <a:p>
            <a:endParaRPr lang="en-US" sz="800" dirty="0" smtClean="0"/>
          </a:p>
          <a:p>
            <a:pPr marL="342900" indent="-342900">
              <a:buFont typeface="Arial" panose="020B0604020202020204" pitchFamily="34" charset="0"/>
              <a:buChar char="•"/>
            </a:pPr>
            <a:r>
              <a:rPr lang="en-US" sz="2000" dirty="0" smtClean="0"/>
              <a:t>past and present contributions</a:t>
            </a:r>
          </a:p>
          <a:p>
            <a:endParaRPr lang="en-US" sz="400" dirty="0" smtClean="0"/>
          </a:p>
          <a:p>
            <a:endParaRPr lang="en-US" sz="200" dirty="0" smtClean="0"/>
          </a:p>
          <a:p>
            <a:pPr marL="342900" indent="-342900">
              <a:buFont typeface="Arial" panose="020B0604020202020204" pitchFamily="34" charset="0"/>
              <a:buChar char="•"/>
            </a:pPr>
            <a:r>
              <a:rPr lang="en-US" sz="2000" dirty="0" smtClean="0"/>
              <a:t>authentic voice</a:t>
            </a:r>
          </a:p>
          <a:p>
            <a:endParaRPr lang="en-US" sz="400" dirty="0" smtClean="0"/>
          </a:p>
          <a:p>
            <a:pPr marL="342900" indent="-342900">
              <a:buFont typeface="Arial" panose="020B0604020202020204" pitchFamily="34" charset="0"/>
              <a:buChar char="•"/>
            </a:pPr>
            <a:r>
              <a:rPr lang="en-US" sz="2000" dirty="0"/>
              <a:t>d</a:t>
            </a:r>
            <a:r>
              <a:rPr lang="en-US" sz="2000" dirty="0" smtClean="0"/>
              <a:t>eeper cultural understandings</a:t>
            </a:r>
          </a:p>
          <a:p>
            <a:endParaRPr lang="en-US" sz="2000" dirty="0" smtClean="0"/>
          </a:p>
          <a:p>
            <a:endParaRPr lang="en-US" sz="1800" dirty="0" smtClean="0"/>
          </a:p>
          <a:p>
            <a:pPr algn="ctr"/>
            <a:endParaRPr lang="en-US" sz="2800" b="1" dirty="0"/>
          </a:p>
          <a:p>
            <a:pPr algn="ctr"/>
            <a:r>
              <a:rPr lang="en-US" sz="3200" dirty="0" smtClean="0"/>
              <a:t> </a:t>
            </a:r>
          </a:p>
          <a:p>
            <a:pPr algn="ctr"/>
            <a:endParaRPr lang="en-US" sz="3200" dirty="0" smtClean="0"/>
          </a:p>
          <a:p>
            <a:pPr algn="ctr"/>
            <a:endParaRPr lang="en-US" sz="3200" dirty="0"/>
          </a:p>
          <a:p>
            <a:pPr algn="ctr"/>
            <a:endParaRPr lang="en-US" sz="3200" dirty="0" smtClean="0"/>
          </a:p>
          <a:p>
            <a:pPr algn="ctr"/>
            <a:endParaRPr lang="en-US" sz="3200" b="1" dirty="0" smtClean="0"/>
          </a:p>
          <a:p>
            <a:endParaRPr lang="en-US" sz="3600" b="1" dirty="0"/>
          </a:p>
        </p:txBody>
      </p:sp>
      <p:sp>
        <p:nvSpPr>
          <p:cNvPr id="9" name="Rectangle 8"/>
          <p:cNvSpPr/>
          <p:nvPr/>
        </p:nvSpPr>
        <p:spPr>
          <a:xfrm>
            <a:off x="827584" y="692696"/>
            <a:ext cx="7632848" cy="830997"/>
          </a:xfrm>
          <a:prstGeom prst="rect">
            <a:avLst/>
          </a:prstGeom>
        </p:spPr>
        <p:txBody>
          <a:bodyPr wrap="square">
            <a:spAutoFit/>
          </a:bodyPr>
          <a:lstStyle/>
          <a:p>
            <a:r>
              <a:rPr lang="en-US" dirty="0" smtClean="0"/>
              <a:t> </a:t>
            </a:r>
            <a:br>
              <a:rPr lang="en-US" dirty="0" smtClean="0"/>
            </a:br>
            <a:r>
              <a:rPr lang="en-US" dirty="0" smtClean="0"/>
              <a:t> </a:t>
            </a:r>
            <a:endParaRPr lang="en-US" dirty="0"/>
          </a:p>
        </p:txBody>
      </p:sp>
      <p:pic>
        <p:nvPicPr>
          <p:cNvPr id="2" name="Picture 4" descr="Image result for picture of treaty kit anishinabek nation"/>
          <p:cNvPicPr>
            <a:picLocks noChangeAspect="1" noChangeArrowheads="1"/>
          </p:cNvPicPr>
          <p:nvPr/>
        </p:nvPicPr>
        <p:blipFill>
          <a:blip r:embed="rId5">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5334000" y="1285651"/>
            <a:ext cx="3270447" cy="4208685"/>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30086833"/>
      </p:ext>
    </p:extLst>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0" name="Title 1"/>
          <p:cNvSpPr>
            <a:spLocks noGrp="1"/>
          </p:cNvSpPr>
          <p:nvPr>
            <p:ph type="title" idx="4294967295"/>
          </p:nvPr>
        </p:nvSpPr>
        <p:spPr>
          <a:xfrm>
            <a:off x="1066800" y="0"/>
            <a:ext cx="6934200" cy="1752600"/>
          </a:xfrm>
        </p:spPr>
        <p:txBody>
          <a:bodyPr/>
          <a:lstStyle/>
          <a:p>
            <a:pPr eaLnBrk="1" hangingPunct="1"/>
            <a:r>
              <a:rPr lang="en-US" altLang="en-US" sz="3000" b="1" dirty="0" smtClean="0">
                <a:solidFill>
                  <a:srgbClr val="165636"/>
                </a:solidFill>
              </a:rPr>
              <a:t>What are some things we know about LGBTQ students?</a:t>
            </a:r>
            <a:endParaRPr lang="en-US" altLang="en-US" sz="3000" dirty="0" smtClean="0">
              <a:solidFill>
                <a:srgbClr val="165636"/>
              </a:solidFill>
            </a:endParaRPr>
          </a:p>
        </p:txBody>
      </p:sp>
      <p:sp>
        <p:nvSpPr>
          <p:cNvPr id="78851" name="Content Placeholder 2"/>
          <p:cNvSpPr>
            <a:spLocks noGrp="1"/>
          </p:cNvSpPr>
          <p:nvPr>
            <p:ph idx="4294967295"/>
          </p:nvPr>
        </p:nvSpPr>
        <p:spPr>
          <a:xfrm>
            <a:off x="685800" y="1828800"/>
            <a:ext cx="7772400" cy="4544144"/>
          </a:xfrm>
        </p:spPr>
        <p:txBody>
          <a:bodyPr/>
          <a:lstStyle/>
          <a:p>
            <a:pPr marL="0" indent="0" eaLnBrk="1" hangingPunct="1">
              <a:lnSpc>
                <a:spcPct val="90000"/>
              </a:lnSpc>
              <a:buNone/>
            </a:pPr>
            <a:r>
              <a:rPr lang="en-US" altLang="en-US" sz="2700" dirty="0" smtClean="0"/>
              <a:t>Highly rejected LGBTQ young people:</a:t>
            </a:r>
            <a:endParaRPr lang="en-US" altLang="en-US" sz="1200" dirty="0" smtClean="0"/>
          </a:p>
          <a:p>
            <a:pPr marL="0" indent="0" eaLnBrk="1" hangingPunct="1">
              <a:lnSpc>
                <a:spcPct val="90000"/>
              </a:lnSpc>
              <a:buNone/>
            </a:pPr>
            <a:endParaRPr lang="en-US" altLang="en-US" sz="1200" dirty="0" smtClean="0"/>
          </a:p>
          <a:p>
            <a:pPr eaLnBrk="1" hangingPunct="1">
              <a:lnSpc>
                <a:spcPct val="90000"/>
              </a:lnSpc>
            </a:pPr>
            <a:r>
              <a:rPr lang="en-US" altLang="en-US" sz="2700" dirty="0" smtClean="0"/>
              <a:t>More than 8 times likely to have attempted suicide</a:t>
            </a:r>
            <a:endParaRPr lang="en-US" altLang="en-US" sz="1200" dirty="0" smtClean="0"/>
          </a:p>
          <a:p>
            <a:pPr eaLnBrk="1" hangingPunct="1">
              <a:lnSpc>
                <a:spcPct val="90000"/>
              </a:lnSpc>
              <a:buNone/>
            </a:pPr>
            <a:endParaRPr lang="en-US" altLang="en-US" sz="1200" dirty="0" smtClean="0"/>
          </a:p>
          <a:p>
            <a:pPr eaLnBrk="1" hangingPunct="1">
              <a:lnSpc>
                <a:spcPct val="90000"/>
              </a:lnSpc>
            </a:pPr>
            <a:r>
              <a:rPr lang="en-US" altLang="en-US" sz="2700" dirty="0" smtClean="0"/>
              <a:t>Nearly 6 times as likely to report high levels of depression</a:t>
            </a:r>
            <a:endParaRPr lang="en-US" altLang="en-US" sz="1200" dirty="0" smtClean="0"/>
          </a:p>
          <a:p>
            <a:pPr eaLnBrk="1" hangingPunct="1">
              <a:lnSpc>
                <a:spcPct val="90000"/>
              </a:lnSpc>
            </a:pPr>
            <a:endParaRPr lang="en-US" altLang="en-US" sz="1200" dirty="0" smtClean="0"/>
          </a:p>
          <a:p>
            <a:pPr eaLnBrk="1" hangingPunct="1">
              <a:lnSpc>
                <a:spcPct val="90000"/>
              </a:lnSpc>
            </a:pPr>
            <a:r>
              <a:rPr lang="en-US" altLang="en-US" sz="2700" dirty="0" smtClean="0"/>
              <a:t>3 times as likely to use illegal drugs</a:t>
            </a:r>
            <a:endParaRPr lang="en-US" altLang="en-US" sz="1200" dirty="0" smtClean="0"/>
          </a:p>
          <a:p>
            <a:pPr eaLnBrk="1" hangingPunct="1">
              <a:lnSpc>
                <a:spcPct val="90000"/>
              </a:lnSpc>
              <a:buNone/>
            </a:pPr>
            <a:endParaRPr lang="en-US" altLang="en-US" sz="2700" dirty="0" smtClean="0"/>
          </a:p>
          <a:p>
            <a:pPr eaLnBrk="1" hangingPunct="1">
              <a:lnSpc>
                <a:spcPct val="90000"/>
              </a:lnSpc>
              <a:buNone/>
            </a:pPr>
            <a:endParaRPr lang="en-US" altLang="en-US" sz="1200" dirty="0" smtClean="0"/>
          </a:p>
          <a:p>
            <a:pPr eaLnBrk="1" hangingPunct="1">
              <a:lnSpc>
                <a:spcPct val="90000"/>
              </a:lnSpc>
              <a:buNone/>
            </a:pPr>
            <a:r>
              <a:rPr lang="en-US" altLang="en-US" sz="2700" dirty="0" smtClean="0"/>
              <a:t>					</a:t>
            </a:r>
            <a:r>
              <a:rPr lang="en-US" altLang="en-US" sz="1800" dirty="0" smtClean="0">
                <a:solidFill>
                  <a:srgbClr val="333399"/>
                </a:solidFill>
              </a:rPr>
              <a:t>(Source –Family Acceptance Project)</a:t>
            </a:r>
          </a:p>
          <a:p>
            <a:pPr eaLnBrk="1" hangingPunct="1">
              <a:lnSpc>
                <a:spcPct val="90000"/>
              </a:lnSpc>
            </a:pPr>
            <a:endParaRPr lang="en-US" altLang="en-US" sz="1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0" name="Title 1"/>
          <p:cNvSpPr>
            <a:spLocks noGrp="1"/>
          </p:cNvSpPr>
          <p:nvPr>
            <p:ph type="title" idx="4294967295"/>
          </p:nvPr>
        </p:nvSpPr>
        <p:spPr>
          <a:xfrm>
            <a:off x="685800" y="0"/>
            <a:ext cx="7772400" cy="1752600"/>
          </a:xfrm>
        </p:spPr>
        <p:txBody>
          <a:bodyPr/>
          <a:lstStyle/>
          <a:p>
            <a:pPr eaLnBrk="1" hangingPunct="1"/>
            <a:r>
              <a:rPr lang="en-US" altLang="en-US" sz="3000" b="1" dirty="0" smtClean="0">
                <a:solidFill>
                  <a:srgbClr val="165636"/>
                </a:solidFill>
              </a:rPr>
              <a:t>What are some things we know about Refugee, Newcomer and ELL students?</a:t>
            </a:r>
            <a:endParaRPr lang="en-US" altLang="en-US" sz="3000" dirty="0" smtClean="0">
              <a:solidFill>
                <a:srgbClr val="165636"/>
              </a:solidFill>
            </a:endParaRPr>
          </a:p>
        </p:txBody>
      </p:sp>
      <p:sp>
        <p:nvSpPr>
          <p:cNvPr id="78851" name="Content Placeholder 2"/>
          <p:cNvSpPr>
            <a:spLocks noGrp="1"/>
          </p:cNvSpPr>
          <p:nvPr>
            <p:ph idx="4294967295"/>
          </p:nvPr>
        </p:nvSpPr>
        <p:spPr>
          <a:xfrm>
            <a:off x="685800" y="1676400"/>
            <a:ext cx="7772400" cy="4544144"/>
          </a:xfrm>
        </p:spPr>
        <p:txBody>
          <a:bodyPr/>
          <a:lstStyle/>
          <a:p>
            <a:pPr marL="0" indent="0" eaLnBrk="1" hangingPunct="1">
              <a:lnSpc>
                <a:spcPct val="90000"/>
              </a:lnSpc>
              <a:buNone/>
            </a:pPr>
            <a:r>
              <a:rPr lang="en-US" altLang="en-US" sz="2700" dirty="0" smtClean="0"/>
              <a:t>Key issues that </a:t>
            </a:r>
            <a:r>
              <a:rPr lang="en-US" altLang="en-US" sz="2700" u="sng" dirty="0" smtClean="0"/>
              <a:t>some</a:t>
            </a:r>
            <a:r>
              <a:rPr lang="en-US" altLang="en-US" sz="2700" dirty="0" smtClean="0"/>
              <a:t> may face include:</a:t>
            </a:r>
            <a:endParaRPr lang="en-US" altLang="en-US" sz="1100" dirty="0" smtClean="0"/>
          </a:p>
          <a:p>
            <a:pPr marL="0" indent="0" eaLnBrk="1" hangingPunct="1">
              <a:lnSpc>
                <a:spcPct val="90000"/>
              </a:lnSpc>
              <a:buNone/>
            </a:pPr>
            <a:endParaRPr lang="en-US" altLang="en-US" sz="1100" dirty="0" smtClean="0"/>
          </a:p>
          <a:p>
            <a:pPr marL="0" indent="0">
              <a:lnSpc>
                <a:spcPct val="90000"/>
              </a:lnSpc>
            </a:pPr>
            <a:r>
              <a:rPr lang="en-US" altLang="en-US" sz="2700" dirty="0" smtClean="0"/>
              <a:t>  Pre-migration trauma, exposure to violence, and prolonged separation from family members</a:t>
            </a:r>
            <a:endParaRPr lang="en-US" altLang="en-US" sz="1100" dirty="0" smtClean="0"/>
          </a:p>
          <a:p>
            <a:pPr marL="0" indent="0" eaLnBrk="1" hangingPunct="1">
              <a:lnSpc>
                <a:spcPct val="90000"/>
              </a:lnSpc>
              <a:buNone/>
            </a:pPr>
            <a:endParaRPr lang="en-US" altLang="en-US" sz="1100" dirty="0" smtClean="0"/>
          </a:p>
          <a:p>
            <a:pPr marL="0" indent="0">
              <a:lnSpc>
                <a:spcPct val="90000"/>
              </a:lnSpc>
            </a:pPr>
            <a:r>
              <a:rPr lang="en-US" altLang="en-US" sz="2700" dirty="0" smtClean="0"/>
              <a:t>  Economic disadvantages (such as parental unemployment), social exclusion, isolation, racism, discrimination and cultural pressures</a:t>
            </a:r>
            <a:endParaRPr lang="en-US" altLang="en-US" sz="1100" dirty="0" smtClean="0"/>
          </a:p>
          <a:p>
            <a:pPr marL="0" indent="0" eaLnBrk="1" hangingPunct="1">
              <a:lnSpc>
                <a:spcPct val="90000"/>
              </a:lnSpc>
              <a:buNone/>
            </a:pPr>
            <a:endParaRPr lang="en-US" altLang="en-US" sz="1100" dirty="0" smtClean="0"/>
          </a:p>
          <a:p>
            <a:pPr marL="0" indent="0">
              <a:lnSpc>
                <a:spcPct val="90000"/>
              </a:lnSpc>
            </a:pPr>
            <a:r>
              <a:rPr lang="en-US" altLang="en-US" sz="2700" dirty="0" smtClean="0"/>
              <a:t>  Barriers to accessing health care (e.g., language, cultural factors, discrimination, mistrust).	</a:t>
            </a:r>
          </a:p>
          <a:p>
            <a:pPr marL="0" indent="0">
              <a:lnSpc>
                <a:spcPct val="90000"/>
              </a:lnSpc>
              <a:buNone/>
            </a:pPr>
            <a:r>
              <a:rPr lang="en-US" altLang="en-US" sz="2700" dirty="0" smtClean="0"/>
              <a:t>					</a:t>
            </a:r>
            <a:r>
              <a:rPr lang="en-US" altLang="en-US" sz="1800" b="1" dirty="0" smtClean="0">
                <a:solidFill>
                  <a:srgbClr val="333399"/>
                </a:solidFill>
              </a:rPr>
              <a:t>Source: Well Aware</a:t>
            </a:r>
          </a:p>
          <a:p>
            <a:pPr eaLnBrk="1" hangingPunct="1">
              <a:lnSpc>
                <a:spcPct val="90000"/>
              </a:lnSpc>
            </a:pPr>
            <a:endParaRPr lang="en-US" altLang="en-US" sz="1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0" name="Title 1"/>
          <p:cNvSpPr>
            <a:spLocks noGrp="1"/>
          </p:cNvSpPr>
          <p:nvPr>
            <p:ph type="title" idx="4294967295"/>
          </p:nvPr>
        </p:nvSpPr>
        <p:spPr>
          <a:xfrm>
            <a:off x="1219200" y="0"/>
            <a:ext cx="6400800" cy="990600"/>
          </a:xfrm>
        </p:spPr>
        <p:txBody>
          <a:bodyPr/>
          <a:lstStyle/>
          <a:p>
            <a:pPr eaLnBrk="1" hangingPunct="1"/>
            <a:r>
              <a:rPr lang="en-US" altLang="en-US" sz="3600" b="1" dirty="0" smtClean="0">
                <a:solidFill>
                  <a:srgbClr val="165636"/>
                </a:solidFill>
              </a:rPr>
              <a:t>Story about Blueberry</a:t>
            </a:r>
            <a:endParaRPr lang="en-US" altLang="en-US" dirty="0" smtClean="0">
              <a:solidFill>
                <a:srgbClr val="165636"/>
              </a:solidFill>
            </a:endParaRPr>
          </a:p>
        </p:txBody>
      </p:sp>
      <p:sp>
        <p:nvSpPr>
          <p:cNvPr id="78851" name="Content Placeholder 2"/>
          <p:cNvSpPr>
            <a:spLocks noGrp="1"/>
          </p:cNvSpPr>
          <p:nvPr>
            <p:ph idx="4294967295"/>
          </p:nvPr>
        </p:nvSpPr>
        <p:spPr>
          <a:xfrm>
            <a:off x="685800" y="1981200"/>
            <a:ext cx="7772400" cy="4544144"/>
          </a:xfrm>
        </p:spPr>
        <p:txBody>
          <a:bodyPr/>
          <a:lstStyle/>
          <a:p>
            <a:pPr eaLnBrk="1" hangingPunct="1">
              <a:lnSpc>
                <a:spcPct val="90000"/>
              </a:lnSpc>
            </a:pPr>
            <a:endParaRPr lang="en-US" altLang="en-US" sz="2700" dirty="0" smtClean="0"/>
          </a:p>
          <a:p>
            <a:pPr marL="0" indent="0" eaLnBrk="1" hangingPunct="1">
              <a:lnSpc>
                <a:spcPct val="90000"/>
              </a:lnSpc>
              <a:buNone/>
            </a:pPr>
            <a:endParaRPr lang="en-US" altLang="en-US" sz="2700" dirty="0" smtClean="0"/>
          </a:p>
          <a:p>
            <a:pPr marL="0" indent="0" eaLnBrk="1" hangingPunct="1">
              <a:lnSpc>
                <a:spcPct val="90000"/>
              </a:lnSpc>
              <a:buNone/>
            </a:pPr>
            <a:endParaRPr lang="en-US" altLang="en-US" sz="2700" dirty="0" smtClean="0"/>
          </a:p>
          <a:p>
            <a:pPr marL="0" indent="0" eaLnBrk="1" hangingPunct="1">
              <a:lnSpc>
                <a:spcPct val="90000"/>
              </a:lnSpc>
              <a:buNone/>
            </a:pPr>
            <a:endParaRPr lang="en-US" altLang="en-US" sz="2700" dirty="0" smtClean="0"/>
          </a:p>
          <a:p>
            <a:pPr marL="0" indent="0" eaLnBrk="1" hangingPunct="1">
              <a:lnSpc>
                <a:spcPct val="90000"/>
              </a:lnSpc>
              <a:buNone/>
            </a:pPr>
            <a:endParaRPr lang="en-US" altLang="en-US" sz="2700" dirty="0" smtClean="0"/>
          </a:p>
          <a:p>
            <a:pPr marL="0" indent="0" eaLnBrk="1" hangingPunct="1">
              <a:lnSpc>
                <a:spcPct val="90000"/>
              </a:lnSpc>
              <a:buNone/>
            </a:pPr>
            <a:endParaRPr lang="en-US" altLang="en-US" sz="2700" dirty="0" smtClean="0"/>
          </a:p>
          <a:p>
            <a:pPr marL="0" indent="0" eaLnBrk="1" hangingPunct="1">
              <a:lnSpc>
                <a:spcPct val="90000"/>
              </a:lnSpc>
              <a:buNone/>
            </a:pPr>
            <a:endParaRPr lang="en-US" altLang="en-US" sz="2700" dirty="0" smtClean="0"/>
          </a:p>
          <a:p>
            <a:pPr marL="0" indent="0" eaLnBrk="1" hangingPunct="1">
              <a:lnSpc>
                <a:spcPct val="90000"/>
              </a:lnSpc>
              <a:buNone/>
            </a:pPr>
            <a:endParaRPr lang="en-US" altLang="en-US" sz="2700" dirty="0" smtClean="0"/>
          </a:p>
          <a:p>
            <a:pPr marL="0" indent="0" eaLnBrk="1" hangingPunct="1">
              <a:lnSpc>
                <a:spcPct val="90000"/>
              </a:lnSpc>
              <a:buNone/>
            </a:pPr>
            <a:endParaRPr lang="en-US" altLang="en-US" sz="2700" dirty="0" smtClean="0"/>
          </a:p>
          <a:p>
            <a:pPr marL="0" indent="0" eaLnBrk="1" hangingPunct="1">
              <a:lnSpc>
                <a:spcPct val="90000"/>
              </a:lnSpc>
              <a:buNone/>
            </a:pPr>
            <a:r>
              <a:rPr lang="en-US" altLang="en-US" sz="2700" dirty="0" smtClean="0"/>
              <a:t>			        	</a:t>
            </a:r>
            <a:r>
              <a:rPr lang="en-US" altLang="en-US" sz="1800" dirty="0" smtClean="0">
                <a:hlinkClick r:id="rId3"/>
              </a:rPr>
              <a:t>https://youtu.be/UpG5HgqZR6M</a:t>
            </a:r>
            <a:r>
              <a:rPr lang="en-US" altLang="en-US" sz="1800" dirty="0" smtClean="0"/>
              <a:t>    </a:t>
            </a:r>
          </a:p>
          <a:p>
            <a:pPr marL="0" indent="0" eaLnBrk="1" hangingPunct="1">
              <a:lnSpc>
                <a:spcPct val="90000"/>
              </a:lnSpc>
              <a:buNone/>
            </a:pPr>
            <a:r>
              <a:rPr lang="en-US" altLang="en-US" sz="1800" dirty="0" smtClean="0"/>
              <a:t>				Newcomer video</a:t>
            </a:r>
          </a:p>
          <a:p>
            <a:pPr marL="0" indent="0" eaLnBrk="1" hangingPunct="1">
              <a:lnSpc>
                <a:spcPct val="90000"/>
              </a:lnSpc>
              <a:buNone/>
            </a:pPr>
            <a:endParaRPr lang="en-US" altLang="en-US" sz="1800" dirty="0" smtClean="0"/>
          </a:p>
          <a:p>
            <a:pPr eaLnBrk="1" hangingPunct="1">
              <a:lnSpc>
                <a:spcPct val="90000"/>
              </a:lnSpc>
            </a:pPr>
            <a:endParaRPr lang="en-US" altLang="en-US" sz="1800" dirty="0" smtClean="0"/>
          </a:p>
        </p:txBody>
      </p:sp>
      <p:pic>
        <p:nvPicPr>
          <p:cNvPr id="4" name="Picture 3" descr="Blueberry Pic.png"/>
          <p:cNvPicPr>
            <a:picLocks noChangeAspect="1"/>
          </p:cNvPicPr>
          <p:nvPr/>
        </p:nvPicPr>
        <p:blipFill>
          <a:blip r:embed="rId4"/>
          <a:stretch>
            <a:fillRect/>
          </a:stretch>
        </p:blipFill>
        <p:spPr>
          <a:xfrm>
            <a:off x="3276600" y="1066801"/>
            <a:ext cx="2430024" cy="4953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074" name="Picture 4" descr="Parchment-Background"/>
          <p:cNvPicPr>
            <a:picLocks noChangeAspect="1" noChangeArrowheads="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152400"/>
            <a:ext cx="9144000" cy="68580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3075" name="Picture 6" descr="Strat-Plan-Swoosh"/>
          <p:cNvPicPr>
            <a:picLocks noChangeAspect="1" noChangeArrowheads="1"/>
          </p:cNvPicPr>
          <p:nvPr/>
        </p:nvPicPr>
        <p:blipFill>
          <a:blip r:embed="rId4">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4953000"/>
            <a:ext cx="5334000" cy="1884363"/>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3076" name="Picture 7" descr="Strat-Plan-Word-Mark"/>
          <p:cNvPicPr>
            <a:picLocks noChangeAspect="1" noChangeArrowheads="1"/>
          </p:cNvPicPr>
          <p:nvPr/>
        </p:nvPicPr>
        <p:blipFill>
          <a:blip r:embed="rId5">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5410200" y="5638800"/>
            <a:ext cx="3549650" cy="1074738"/>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3078" name="TextBox 5"/>
          <p:cNvSpPr txBox="1">
            <a:spLocks noChangeArrowheads="1"/>
          </p:cNvSpPr>
          <p:nvPr/>
        </p:nvSpPr>
        <p:spPr bwMode="auto">
          <a:xfrm>
            <a:off x="762000" y="2133600"/>
            <a:ext cx="7696200" cy="2308324"/>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ヒラギノ角ゴ Pro W3" charset="-128"/>
              </a:defRPr>
            </a:lvl1pPr>
            <a:lvl2pPr marL="37931725" indent="-37474525">
              <a:spcBef>
                <a:spcPct val="20000"/>
              </a:spcBef>
              <a:buChar char="–"/>
              <a:defRPr sz="2800">
                <a:solidFill>
                  <a:schemeClr val="tx1"/>
                </a:solidFill>
                <a:latin typeface="Arial" panose="020B0604020202020204" pitchFamily="34" charset="0"/>
                <a:ea typeface="ヒラギノ角ゴ Pro W3" charset="-128"/>
              </a:defRPr>
            </a:lvl2pPr>
            <a:lvl3pPr marL="1143000" indent="-228600">
              <a:spcBef>
                <a:spcPct val="20000"/>
              </a:spcBef>
              <a:buChar char="•"/>
              <a:defRPr sz="2400">
                <a:solidFill>
                  <a:schemeClr val="tx1"/>
                </a:solidFill>
                <a:latin typeface="Arial" panose="020B0604020202020204" pitchFamily="34" charset="0"/>
                <a:ea typeface="ヒラギノ角ゴ Pro W3" charset="-128"/>
              </a:defRPr>
            </a:lvl3pPr>
            <a:lvl4pPr marL="1600200" indent="-228600">
              <a:spcBef>
                <a:spcPct val="20000"/>
              </a:spcBef>
              <a:buChar char="–"/>
              <a:defRPr sz="2000">
                <a:solidFill>
                  <a:schemeClr val="tx1"/>
                </a:solidFill>
                <a:latin typeface="Arial" panose="020B0604020202020204" pitchFamily="34" charset="0"/>
                <a:ea typeface="ヒラギノ角ゴ Pro W3" charset="-128"/>
              </a:defRPr>
            </a:lvl4pPr>
            <a:lvl5pPr marL="2057400" indent="-228600">
              <a:spcBef>
                <a:spcPct val="20000"/>
              </a:spcBef>
              <a:buChar char="»"/>
              <a:defRPr sz="2000">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9pPr>
          </a:lstStyle>
          <a:p>
            <a:pPr algn="ctr">
              <a:spcBef>
                <a:spcPct val="0"/>
              </a:spcBef>
              <a:buFontTx/>
              <a:buNone/>
            </a:pPr>
            <a:r>
              <a:rPr lang="en-US" altLang="en-US" sz="5200" b="1" dirty="0" smtClean="0">
                <a:solidFill>
                  <a:srgbClr val="165636"/>
                </a:solidFill>
              </a:rPr>
              <a:t>Respecting Differences</a:t>
            </a:r>
          </a:p>
          <a:p>
            <a:pPr algn="ctr">
              <a:spcBef>
                <a:spcPct val="0"/>
              </a:spcBef>
              <a:buFontTx/>
              <a:buNone/>
            </a:pPr>
            <a:endParaRPr lang="en-US" altLang="en-US" b="1" dirty="0" smtClean="0">
              <a:solidFill>
                <a:srgbClr val="165636"/>
              </a:solidFill>
            </a:endParaRPr>
          </a:p>
          <a:p>
            <a:pPr>
              <a:spcBef>
                <a:spcPct val="0"/>
              </a:spcBef>
              <a:buFontTx/>
              <a:buNone/>
            </a:pPr>
            <a:r>
              <a:rPr lang="en-US" altLang="en-US" b="1" dirty="0"/>
              <a:t>  </a:t>
            </a:r>
            <a:r>
              <a:rPr lang="en-US" altLang="en-US" b="1" dirty="0" smtClean="0"/>
              <a:t>	</a:t>
            </a:r>
            <a:r>
              <a:rPr lang="en-US" altLang="en-US" sz="2800" b="1" dirty="0" smtClean="0">
                <a:solidFill>
                  <a:srgbClr val="333399"/>
                </a:solidFill>
              </a:rPr>
              <a:t>Walking Together and </a:t>
            </a:r>
          </a:p>
          <a:p>
            <a:pPr>
              <a:spcBef>
                <a:spcPct val="0"/>
              </a:spcBef>
              <a:buFontTx/>
              <a:buNone/>
            </a:pPr>
            <a:r>
              <a:rPr lang="en-US" altLang="en-US" sz="2800" b="1" dirty="0">
                <a:solidFill>
                  <a:srgbClr val="333399"/>
                </a:solidFill>
              </a:rPr>
              <a:t>	</a:t>
            </a:r>
            <a:r>
              <a:rPr lang="en-US" altLang="en-US" sz="2800" b="1" dirty="0" smtClean="0">
                <a:solidFill>
                  <a:srgbClr val="333399"/>
                </a:solidFill>
              </a:rPr>
              <a:t>Sharing our Stories</a:t>
            </a:r>
            <a:endParaRPr lang="en-US" altLang="en-US" b="1" dirty="0">
              <a:solidFill>
                <a:srgbClr val="333399"/>
              </a:solidFill>
            </a:endParaRPr>
          </a:p>
        </p:txBody>
      </p:sp>
      <p:pic>
        <p:nvPicPr>
          <p:cNvPr id="7" name="Picture 6"/>
          <p:cNvPicPr/>
          <p:nvPr/>
        </p:nvPicPr>
        <p:blipFill>
          <a:blip r:embed="rId6"/>
          <a:srcRect/>
          <a:stretch>
            <a:fillRect/>
          </a:stretch>
        </p:blipFill>
        <p:spPr bwMode="auto">
          <a:xfrm>
            <a:off x="3048000" y="152400"/>
            <a:ext cx="3124200"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1506" name="Picture 2" descr="Parchment-Background"/>
          <p:cNvPicPr>
            <a:picLocks noChangeAspect="1" noChangeArrowheads="1"/>
          </p:cNvPicPr>
          <p:nvPr/>
        </p:nvPicPr>
        <p:blipFill>
          <a:blip r:embed="rId3"/>
          <a:srcRect/>
          <a:stretch>
            <a:fillRect/>
          </a:stretch>
        </p:blipFill>
        <p:spPr bwMode="auto">
          <a:xfrm rot="5400000">
            <a:off x="990600" y="-1143000"/>
            <a:ext cx="6858000" cy="9144000"/>
          </a:xfrm>
          <a:prstGeom prst="rect">
            <a:avLst/>
          </a:prstGeom>
          <a:noFill/>
          <a:ln w="9525">
            <a:noFill/>
            <a:miter lim="800000"/>
            <a:headEnd/>
            <a:tailEnd/>
          </a:ln>
        </p:spPr>
      </p:pic>
      <p:sp>
        <p:nvSpPr>
          <p:cNvPr id="21507" name="Rectangle 5"/>
          <p:cNvSpPr>
            <a:spLocks noChangeArrowheads="1"/>
          </p:cNvSpPr>
          <p:nvPr/>
        </p:nvSpPr>
        <p:spPr bwMode="auto">
          <a:xfrm>
            <a:off x="-152400" y="457200"/>
            <a:ext cx="9296400" cy="1323439"/>
          </a:xfrm>
          <a:prstGeom prst="rect">
            <a:avLst/>
          </a:prstGeom>
          <a:noFill/>
          <a:ln w="9525">
            <a:noFill/>
            <a:miter lim="800000"/>
            <a:headEnd/>
            <a:tailEnd/>
          </a:ln>
        </p:spPr>
        <p:txBody>
          <a:bodyPr wrap="square">
            <a:prstTxWarp prst="textNoShape">
              <a:avLst/>
            </a:prstTxWarp>
            <a:spAutoFit/>
          </a:bodyPr>
          <a:lstStyle/>
          <a:p>
            <a:pPr algn="ctr"/>
            <a:r>
              <a:rPr lang="en-CA" sz="4000" b="1" dirty="0" smtClean="0">
                <a:solidFill>
                  <a:srgbClr val="165636"/>
                </a:solidFill>
                <a:latin typeface="Calibri" charset="0"/>
              </a:rPr>
              <a:t>What do we want for our students?</a:t>
            </a:r>
          </a:p>
          <a:p>
            <a:pPr algn="ctr"/>
            <a:r>
              <a:rPr lang="en-CA" sz="4000" b="1" dirty="0" smtClean="0">
                <a:solidFill>
                  <a:srgbClr val="165636"/>
                </a:solidFill>
                <a:latin typeface="Calibri" charset="0"/>
              </a:rPr>
              <a:t>Positive </a:t>
            </a:r>
            <a:r>
              <a:rPr lang="en-CA" sz="4000" b="1" dirty="0">
                <a:solidFill>
                  <a:srgbClr val="165636"/>
                </a:solidFill>
                <a:latin typeface="Calibri" charset="0"/>
              </a:rPr>
              <a:t>Mental </a:t>
            </a:r>
            <a:r>
              <a:rPr lang="en-CA" sz="4000" b="1" dirty="0" smtClean="0">
                <a:solidFill>
                  <a:srgbClr val="165636"/>
                </a:solidFill>
                <a:latin typeface="Calibri" charset="0"/>
              </a:rPr>
              <a:t>Health</a:t>
            </a:r>
            <a:r>
              <a:rPr lang="en-US" sz="4000" b="1" dirty="0" smtClean="0">
                <a:solidFill>
                  <a:srgbClr val="165636"/>
                </a:solidFill>
                <a:latin typeface="Calibri" charset="0"/>
              </a:rPr>
              <a:t>….</a:t>
            </a:r>
            <a:endParaRPr lang="en-CA" sz="4000" b="1" dirty="0" smtClean="0">
              <a:solidFill>
                <a:srgbClr val="165636"/>
              </a:solidFill>
              <a:latin typeface="Calibri" charset="0"/>
            </a:endParaRPr>
          </a:p>
        </p:txBody>
      </p:sp>
      <p:sp>
        <p:nvSpPr>
          <p:cNvPr id="21508" name="Subtitle 2"/>
          <p:cNvSpPr>
            <a:spLocks/>
          </p:cNvSpPr>
          <p:nvPr/>
        </p:nvSpPr>
        <p:spPr bwMode="auto">
          <a:xfrm>
            <a:off x="1066800" y="2895600"/>
            <a:ext cx="6553200" cy="609600"/>
          </a:xfrm>
          <a:prstGeom prst="rect">
            <a:avLst/>
          </a:prstGeom>
          <a:noFill/>
          <a:ln w="9525">
            <a:noFill/>
            <a:miter lim="800000"/>
            <a:headEnd/>
            <a:tailEnd/>
          </a:ln>
        </p:spPr>
        <p:txBody>
          <a:bodyPr>
            <a:prstTxWarp prst="textNoShape">
              <a:avLst/>
            </a:prstTxWarp>
          </a:bodyPr>
          <a:lstStyle/>
          <a:p>
            <a:pPr algn="ctr">
              <a:spcBef>
                <a:spcPct val="20000"/>
              </a:spcBef>
              <a:buFont typeface="Arial" charset="0"/>
              <a:buNone/>
            </a:pPr>
            <a:endParaRPr lang="en-CA" sz="3200">
              <a:latin typeface="Calibri" charset="0"/>
              <a:ea typeface="ＭＳ Ｐゴシック" charset="-128"/>
              <a:cs typeface="ＭＳ Ｐゴシック" charset="-128"/>
            </a:endParaRPr>
          </a:p>
        </p:txBody>
      </p:sp>
      <p:sp>
        <p:nvSpPr>
          <p:cNvPr id="21509" name="Rectangle 7"/>
          <p:cNvSpPr>
            <a:spLocks noChangeArrowheads="1"/>
          </p:cNvSpPr>
          <p:nvPr/>
        </p:nvSpPr>
        <p:spPr bwMode="auto">
          <a:xfrm>
            <a:off x="309563" y="2057400"/>
            <a:ext cx="8834437" cy="3908762"/>
          </a:xfrm>
          <a:prstGeom prst="rect">
            <a:avLst/>
          </a:prstGeom>
          <a:noFill/>
          <a:ln w="9525">
            <a:noFill/>
            <a:miter lim="800000"/>
            <a:headEnd/>
            <a:tailEnd/>
          </a:ln>
        </p:spPr>
        <p:txBody>
          <a:bodyPr>
            <a:prstTxWarp prst="textNoShape">
              <a:avLst/>
            </a:prstTxWarp>
            <a:spAutoFit/>
          </a:bodyPr>
          <a:lstStyle/>
          <a:p>
            <a:pPr>
              <a:spcBef>
                <a:spcPct val="20000"/>
              </a:spcBef>
              <a:buFont typeface="Arial" charset="0"/>
              <a:buNone/>
            </a:pPr>
            <a:r>
              <a:rPr lang="en-US" sz="2800" dirty="0" smtClean="0">
                <a:latin typeface="Arial"/>
                <a:cs typeface="Arial"/>
              </a:rPr>
              <a:t>The </a:t>
            </a:r>
            <a:r>
              <a:rPr lang="en-US" sz="2800" dirty="0">
                <a:latin typeface="Arial"/>
                <a:cs typeface="Arial"/>
              </a:rPr>
              <a:t>capacity of each</a:t>
            </a:r>
            <a:r>
              <a:rPr lang="en-US" sz="2800" dirty="0" smtClean="0">
                <a:latin typeface="Arial"/>
                <a:cs typeface="Arial"/>
              </a:rPr>
              <a:t> of us </a:t>
            </a:r>
            <a:r>
              <a:rPr lang="en-US" sz="2800" dirty="0">
                <a:latin typeface="Arial"/>
                <a:cs typeface="Arial"/>
              </a:rPr>
              <a:t>to feel, </a:t>
            </a:r>
            <a:r>
              <a:rPr lang="en-US" sz="2800" dirty="0" smtClean="0">
                <a:latin typeface="Arial"/>
                <a:cs typeface="Arial"/>
              </a:rPr>
              <a:t>think </a:t>
            </a:r>
            <a:r>
              <a:rPr lang="en-US" sz="2800" dirty="0">
                <a:latin typeface="Arial"/>
                <a:cs typeface="Arial"/>
              </a:rPr>
              <a:t>and act in ways that enhance our ability to </a:t>
            </a:r>
            <a:r>
              <a:rPr lang="en-US" sz="2800" b="1" i="1" dirty="0">
                <a:solidFill>
                  <a:srgbClr val="355AB1"/>
                </a:solidFill>
                <a:latin typeface="Arial"/>
                <a:cs typeface="Arial"/>
              </a:rPr>
              <a:t>enjoy life </a:t>
            </a:r>
            <a:r>
              <a:rPr lang="en-US" sz="2800" dirty="0">
                <a:solidFill>
                  <a:srgbClr val="355AB1"/>
                </a:solidFill>
                <a:latin typeface="Arial"/>
                <a:cs typeface="Arial"/>
              </a:rPr>
              <a:t>and </a:t>
            </a:r>
            <a:r>
              <a:rPr lang="en-US" sz="2800" b="1" i="1" dirty="0">
                <a:solidFill>
                  <a:srgbClr val="355AB1"/>
                </a:solidFill>
                <a:latin typeface="Arial"/>
                <a:cs typeface="Arial"/>
              </a:rPr>
              <a:t>deal with the challenges we face</a:t>
            </a:r>
            <a:r>
              <a:rPr lang="en-US" sz="2800" dirty="0">
                <a:solidFill>
                  <a:srgbClr val="355AB1"/>
                </a:solidFill>
                <a:latin typeface="Arial"/>
                <a:cs typeface="Arial"/>
              </a:rPr>
              <a:t>.</a:t>
            </a:r>
            <a:r>
              <a:rPr lang="en-US" sz="2800" dirty="0" smtClean="0">
                <a:solidFill>
                  <a:srgbClr val="355AB1"/>
                </a:solidFill>
                <a:latin typeface="Arial"/>
                <a:cs typeface="Arial"/>
              </a:rPr>
              <a:t> </a:t>
            </a:r>
            <a:endParaRPr lang="en-US" sz="1400" dirty="0" smtClean="0">
              <a:solidFill>
                <a:srgbClr val="355AB1"/>
              </a:solidFill>
              <a:latin typeface="Arial"/>
              <a:cs typeface="Arial"/>
            </a:endParaRPr>
          </a:p>
          <a:p>
            <a:pPr>
              <a:spcBef>
                <a:spcPct val="20000"/>
              </a:spcBef>
              <a:buFont typeface="Arial" charset="0"/>
              <a:buNone/>
            </a:pPr>
            <a:endParaRPr lang="en-US" sz="1400" dirty="0" smtClean="0">
              <a:latin typeface="Arial"/>
              <a:cs typeface="Arial"/>
            </a:endParaRPr>
          </a:p>
          <a:p>
            <a:pPr>
              <a:spcBef>
                <a:spcPct val="20000"/>
              </a:spcBef>
              <a:buFont typeface="Arial" charset="0"/>
              <a:buNone/>
            </a:pPr>
            <a:r>
              <a:rPr lang="en-US" sz="2800" dirty="0">
                <a:latin typeface="Arial"/>
                <a:cs typeface="Arial"/>
              </a:rPr>
              <a:t>It is a positive sense of emotional and </a:t>
            </a:r>
            <a:r>
              <a:rPr lang="en-US" sz="2800" dirty="0">
                <a:solidFill>
                  <a:srgbClr val="000000"/>
                </a:solidFill>
                <a:latin typeface="Arial"/>
                <a:cs typeface="Arial"/>
              </a:rPr>
              <a:t>spiritual</a:t>
            </a:r>
            <a:r>
              <a:rPr lang="en-US" sz="2800" dirty="0">
                <a:latin typeface="Arial"/>
                <a:cs typeface="Arial"/>
              </a:rPr>
              <a:t> </a:t>
            </a:r>
            <a:r>
              <a:rPr lang="en-US" sz="2800" b="1" i="1" dirty="0" smtClean="0">
                <a:solidFill>
                  <a:srgbClr val="355AB1"/>
                </a:solidFill>
                <a:latin typeface="Arial"/>
                <a:cs typeface="Arial"/>
              </a:rPr>
              <a:t>well being</a:t>
            </a:r>
            <a:r>
              <a:rPr lang="en-US" sz="2800" b="1" i="1" dirty="0" smtClean="0">
                <a:latin typeface="Arial"/>
                <a:cs typeface="Arial"/>
              </a:rPr>
              <a:t> </a:t>
            </a:r>
            <a:r>
              <a:rPr lang="en-US" sz="2800" dirty="0">
                <a:latin typeface="Arial"/>
                <a:cs typeface="Arial"/>
              </a:rPr>
              <a:t>that respects the importance of culture, equity, social justice, interconnections and personal dignity.</a:t>
            </a:r>
          </a:p>
          <a:p>
            <a:pPr>
              <a:spcBef>
                <a:spcPct val="20000"/>
              </a:spcBef>
              <a:buFont typeface="Arial" charset="0"/>
              <a:buNone/>
            </a:pPr>
            <a:endParaRPr lang="en-US" sz="2800" dirty="0">
              <a:latin typeface="Constantia" charset="0"/>
            </a:endParaRPr>
          </a:p>
          <a:p>
            <a:pPr algn="r">
              <a:spcBef>
                <a:spcPct val="20000"/>
              </a:spcBef>
              <a:buFont typeface="Arial" charset="0"/>
              <a:buNone/>
            </a:pPr>
            <a:r>
              <a:rPr lang="en-US" sz="2000" b="1" i="1" dirty="0">
                <a:solidFill>
                  <a:srgbClr val="355AB1"/>
                </a:solidFill>
                <a:latin typeface="Constantia" charset="0"/>
              </a:rPr>
              <a:t>Public Health Agency of Canada , 2006</a:t>
            </a:r>
            <a:endParaRPr lang="en-US" sz="2800" b="1" i="1" dirty="0">
              <a:solidFill>
                <a:srgbClr val="355AB1"/>
              </a:solidFill>
              <a:latin typeface="Calibri"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990600" y="152400"/>
            <a:ext cx="7315200" cy="733425"/>
          </a:xfrm>
        </p:spPr>
        <p:txBody>
          <a:bodyPr wrap="none" anchor="t"/>
          <a:lstStyle/>
          <a:p>
            <a:pPr eaLnBrk="1" hangingPunct="1"/>
            <a:r>
              <a:rPr lang="en-US" sz="4000" b="1" i="1" dirty="0" smtClean="0">
                <a:solidFill>
                  <a:srgbClr val="165636"/>
                </a:solidFill>
              </a:rPr>
              <a:t>Well Being Model</a:t>
            </a:r>
          </a:p>
        </p:txBody>
      </p:sp>
      <p:sp>
        <p:nvSpPr>
          <p:cNvPr id="23555" name="Oval 3"/>
          <p:cNvSpPr>
            <a:spLocks noChangeArrowheads="1"/>
          </p:cNvSpPr>
          <p:nvPr/>
        </p:nvSpPr>
        <p:spPr bwMode="auto">
          <a:xfrm>
            <a:off x="2971800" y="2362200"/>
            <a:ext cx="2808288" cy="2971800"/>
          </a:xfrm>
          <a:prstGeom prst="ellipse">
            <a:avLst/>
          </a:prstGeom>
          <a:solidFill>
            <a:srgbClr val="00A599">
              <a:alpha val="50195"/>
            </a:srgbClr>
          </a:solidFill>
          <a:ln w="38100">
            <a:solidFill>
              <a:srgbClr val="00A599"/>
            </a:solidFill>
            <a:round/>
            <a:headEnd/>
            <a:tailEnd/>
          </a:ln>
        </p:spPr>
        <p:txBody>
          <a:bodyPr wrap="none" anchor="ctr">
            <a:prstTxWarp prst="textNoShape">
              <a:avLst/>
            </a:prstTxWarp>
          </a:bodyPr>
          <a:lstStyle/>
          <a:p>
            <a:endParaRPr lang="en-US" sz="1800">
              <a:solidFill>
                <a:srgbClr val="565A5C"/>
              </a:solidFill>
              <a:ea typeface="Arial" charset="0"/>
              <a:cs typeface="Arial" charset="0"/>
            </a:endParaRPr>
          </a:p>
        </p:txBody>
      </p:sp>
      <p:sp>
        <p:nvSpPr>
          <p:cNvPr id="23556" name="Oval 4"/>
          <p:cNvSpPr>
            <a:spLocks noChangeArrowheads="1"/>
          </p:cNvSpPr>
          <p:nvPr/>
        </p:nvSpPr>
        <p:spPr bwMode="auto">
          <a:xfrm>
            <a:off x="3733800" y="1066800"/>
            <a:ext cx="2895600" cy="2806700"/>
          </a:xfrm>
          <a:prstGeom prst="ellipse">
            <a:avLst/>
          </a:prstGeom>
          <a:solidFill>
            <a:srgbClr val="6639B7">
              <a:alpha val="50195"/>
            </a:srgbClr>
          </a:solidFill>
          <a:ln w="38100">
            <a:solidFill>
              <a:srgbClr val="6639B7"/>
            </a:solidFill>
            <a:round/>
            <a:headEnd/>
            <a:tailEnd/>
          </a:ln>
        </p:spPr>
        <p:txBody>
          <a:bodyPr wrap="none" anchor="ctr">
            <a:prstTxWarp prst="textNoShape">
              <a:avLst/>
            </a:prstTxWarp>
          </a:bodyPr>
          <a:lstStyle/>
          <a:p>
            <a:endParaRPr lang="en-US" sz="1800">
              <a:solidFill>
                <a:srgbClr val="565A5C"/>
              </a:solidFill>
              <a:ea typeface="Arial" charset="0"/>
              <a:cs typeface="Arial" charset="0"/>
            </a:endParaRPr>
          </a:p>
        </p:txBody>
      </p:sp>
      <p:sp>
        <p:nvSpPr>
          <p:cNvPr id="23557" name="Oval 5"/>
          <p:cNvSpPr>
            <a:spLocks noChangeArrowheads="1"/>
          </p:cNvSpPr>
          <p:nvPr/>
        </p:nvSpPr>
        <p:spPr bwMode="auto">
          <a:xfrm>
            <a:off x="2286000" y="1143000"/>
            <a:ext cx="2808288" cy="2667000"/>
          </a:xfrm>
          <a:prstGeom prst="ellipse">
            <a:avLst/>
          </a:prstGeom>
          <a:solidFill>
            <a:srgbClr val="69BE28">
              <a:alpha val="50195"/>
            </a:srgbClr>
          </a:solidFill>
          <a:ln w="38100">
            <a:solidFill>
              <a:srgbClr val="69BE28"/>
            </a:solidFill>
            <a:round/>
            <a:headEnd/>
            <a:tailEnd/>
          </a:ln>
        </p:spPr>
        <p:txBody>
          <a:bodyPr wrap="none" anchor="ctr">
            <a:prstTxWarp prst="textNoShape">
              <a:avLst/>
            </a:prstTxWarp>
          </a:bodyPr>
          <a:lstStyle/>
          <a:p>
            <a:endParaRPr lang="en-US" sz="1800">
              <a:solidFill>
                <a:srgbClr val="565A5C"/>
              </a:solidFill>
              <a:ea typeface="Arial" charset="0"/>
              <a:cs typeface="Arial" charset="0"/>
            </a:endParaRPr>
          </a:p>
        </p:txBody>
      </p:sp>
      <p:sp>
        <p:nvSpPr>
          <p:cNvPr id="23558" name="Text Box 6"/>
          <p:cNvSpPr txBox="1">
            <a:spLocks noChangeArrowheads="1"/>
          </p:cNvSpPr>
          <p:nvPr/>
        </p:nvSpPr>
        <p:spPr bwMode="auto">
          <a:xfrm>
            <a:off x="2286000" y="1600200"/>
            <a:ext cx="1905000" cy="692497"/>
          </a:xfrm>
          <a:prstGeom prst="rect">
            <a:avLst/>
          </a:prstGeom>
          <a:noFill/>
          <a:ln w="9525">
            <a:noFill/>
            <a:miter lim="800000"/>
            <a:headEnd/>
            <a:tailEnd/>
          </a:ln>
        </p:spPr>
        <p:txBody>
          <a:bodyPr wrap="square">
            <a:prstTxWarp prst="textNoShape">
              <a:avLst/>
            </a:prstTxWarp>
            <a:spAutoFit/>
          </a:bodyPr>
          <a:lstStyle/>
          <a:p>
            <a:r>
              <a:rPr lang="en-US" sz="1400" b="1" dirty="0" smtClean="0"/>
              <a:t>    </a:t>
            </a:r>
            <a:r>
              <a:rPr lang="en-US" sz="1300" b="1" u="sng" dirty="0" smtClean="0"/>
              <a:t>Social-Emotional</a:t>
            </a:r>
            <a:endParaRPr lang="en-US" sz="1300" b="1" dirty="0" smtClean="0"/>
          </a:p>
          <a:p>
            <a:r>
              <a:rPr lang="en-US" sz="1300" b="1" dirty="0" smtClean="0"/>
              <a:t> </a:t>
            </a:r>
            <a:r>
              <a:rPr lang="en-US" sz="1300" b="1" u="sng" dirty="0" smtClean="0"/>
              <a:t>Learning Skills to:</a:t>
            </a:r>
          </a:p>
          <a:p>
            <a:r>
              <a:rPr lang="en-US" sz="1200" b="1" dirty="0" smtClean="0"/>
              <a:t>       Self Regulate</a:t>
            </a:r>
          </a:p>
        </p:txBody>
      </p:sp>
      <p:sp>
        <p:nvSpPr>
          <p:cNvPr id="23559" name="Text Box 7"/>
          <p:cNvSpPr txBox="1">
            <a:spLocks noChangeArrowheads="1"/>
          </p:cNvSpPr>
          <p:nvPr/>
        </p:nvSpPr>
        <p:spPr bwMode="auto">
          <a:xfrm>
            <a:off x="4648200" y="1371600"/>
            <a:ext cx="2133600" cy="1415772"/>
          </a:xfrm>
          <a:prstGeom prst="rect">
            <a:avLst/>
          </a:prstGeom>
          <a:noFill/>
          <a:ln w="9525">
            <a:noFill/>
            <a:miter lim="800000"/>
            <a:headEnd/>
            <a:tailEnd/>
          </a:ln>
        </p:spPr>
        <p:txBody>
          <a:bodyPr wrap="square">
            <a:prstTxWarp prst="textNoShape">
              <a:avLst/>
            </a:prstTxWarp>
            <a:spAutoFit/>
          </a:bodyPr>
          <a:lstStyle/>
          <a:p>
            <a:r>
              <a:rPr lang="en-US" sz="1300" b="1" u="sng" dirty="0" smtClean="0">
                <a:solidFill>
                  <a:srgbClr val="000000"/>
                </a:solidFill>
              </a:rPr>
              <a:t>Experiences of</a:t>
            </a:r>
            <a:r>
              <a:rPr lang="en-US" sz="1300" b="1" dirty="0" smtClean="0">
                <a:solidFill>
                  <a:srgbClr val="000000"/>
                </a:solidFill>
              </a:rPr>
              <a:t>:</a:t>
            </a:r>
          </a:p>
          <a:p>
            <a:r>
              <a:rPr lang="en-US" sz="1200" dirty="0" smtClean="0">
                <a:solidFill>
                  <a:srgbClr val="000000"/>
                </a:solidFill>
              </a:rPr>
              <a:t>     </a:t>
            </a:r>
            <a:r>
              <a:rPr lang="en-US" sz="1200" b="1" u="sng" dirty="0" smtClean="0">
                <a:solidFill>
                  <a:srgbClr val="000000"/>
                </a:solidFill>
              </a:rPr>
              <a:t>P</a:t>
            </a:r>
            <a:r>
              <a:rPr lang="en-US" sz="1200" b="1" dirty="0" smtClean="0">
                <a:solidFill>
                  <a:srgbClr val="000000"/>
                </a:solidFill>
              </a:rPr>
              <a:t>ositive Emotion </a:t>
            </a:r>
          </a:p>
          <a:p>
            <a:r>
              <a:rPr lang="en-US" sz="1200" b="1" dirty="0" smtClean="0">
                <a:solidFill>
                  <a:srgbClr val="000000"/>
                </a:solidFill>
              </a:rPr>
              <a:t>         </a:t>
            </a:r>
            <a:r>
              <a:rPr lang="en-US" sz="1200" b="1" u="sng" dirty="0" smtClean="0">
                <a:solidFill>
                  <a:srgbClr val="000000"/>
                </a:solidFill>
              </a:rPr>
              <a:t>E</a:t>
            </a:r>
            <a:r>
              <a:rPr lang="en-US" sz="1200" b="1" dirty="0" smtClean="0">
                <a:solidFill>
                  <a:srgbClr val="000000"/>
                </a:solidFill>
              </a:rPr>
              <a:t>ngagement</a:t>
            </a:r>
          </a:p>
          <a:p>
            <a:r>
              <a:rPr lang="en-US" sz="1200" b="1" dirty="0" smtClean="0">
                <a:solidFill>
                  <a:srgbClr val="000000"/>
                </a:solidFill>
              </a:rPr>
              <a:t>          </a:t>
            </a:r>
            <a:r>
              <a:rPr lang="en-US" sz="1200" b="1" u="sng" dirty="0" smtClean="0">
                <a:solidFill>
                  <a:srgbClr val="000000"/>
                </a:solidFill>
              </a:rPr>
              <a:t>R</a:t>
            </a:r>
            <a:r>
              <a:rPr lang="en-US" sz="1200" b="1" dirty="0" smtClean="0">
                <a:solidFill>
                  <a:srgbClr val="000000"/>
                </a:solidFill>
              </a:rPr>
              <a:t>elationship</a:t>
            </a:r>
          </a:p>
          <a:p>
            <a:r>
              <a:rPr lang="en-US" sz="1200" b="1" dirty="0" smtClean="0">
                <a:solidFill>
                  <a:srgbClr val="000000"/>
                </a:solidFill>
              </a:rPr>
              <a:t>           </a:t>
            </a:r>
            <a:r>
              <a:rPr lang="en-US" sz="1200" b="1" u="sng" dirty="0" smtClean="0">
                <a:solidFill>
                  <a:srgbClr val="000000"/>
                </a:solidFill>
              </a:rPr>
              <a:t>M</a:t>
            </a:r>
            <a:r>
              <a:rPr lang="en-US" sz="1200" b="1" dirty="0" smtClean="0">
                <a:solidFill>
                  <a:srgbClr val="000000"/>
                </a:solidFill>
              </a:rPr>
              <a:t>eaning </a:t>
            </a:r>
          </a:p>
          <a:p>
            <a:r>
              <a:rPr lang="en-US" sz="1200" b="1" dirty="0" smtClean="0">
                <a:solidFill>
                  <a:srgbClr val="000000"/>
                </a:solidFill>
              </a:rPr>
              <a:t>             </a:t>
            </a:r>
            <a:r>
              <a:rPr lang="en-US" sz="1200" b="1" u="sng" dirty="0" smtClean="0">
                <a:solidFill>
                  <a:srgbClr val="000000"/>
                </a:solidFill>
              </a:rPr>
              <a:t>A</a:t>
            </a:r>
            <a:r>
              <a:rPr lang="en-US" sz="1200" b="1" dirty="0" smtClean="0">
                <a:solidFill>
                  <a:srgbClr val="000000"/>
                </a:solidFill>
              </a:rPr>
              <a:t>ccomplishment</a:t>
            </a:r>
          </a:p>
          <a:p>
            <a:r>
              <a:rPr lang="en-US" sz="1200" b="1" dirty="0" smtClean="0">
                <a:solidFill>
                  <a:srgbClr val="000000"/>
                </a:solidFill>
              </a:rPr>
              <a:t>	</a:t>
            </a:r>
            <a:r>
              <a:rPr lang="en-US" sz="1200" dirty="0" smtClean="0">
                <a:solidFill>
                  <a:srgbClr val="000000"/>
                </a:solidFill>
              </a:rPr>
              <a:t>(Seligman)</a:t>
            </a:r>
            <a:endParaRPr lang="en-US" sz="1600" dirty="0">
              <a:solidFill>
                <a:srgbClr val="000000"/>
              </a:solidFill>
            </a:endParaRPr>
          </a:p>
        </p:txBody>
      </p:sp>
      <p:sp>
        <p:nvSpPr>
          <p:cNvPr id="23560" name="Text Box 8"/>
          <p:cNvSpPr txBox="1">
            <a:spLocks noChangeArrowheads="1"/>
          </p:cNvSpPr>
          <p:nvPr/>
        </p:nvSpPr>
        <p:spPr bwMode="auto">
          <a:xfrm>
            <a:off x="3352800" y="3962400"/>
            <a:ext cx="2667000" cy="1231106"/>
          </a:xfrm>
          <a:prstGeom prst="rect">
            <a:avLst/>
          </a:prstGeom>
          <a:noFill/>
          <a:ln w="9525">
            <a:noFill/>
            <a:miter lim="800000"/>
            <a:headEnd/>
            <a:tailEnd/>
          </a:ln>
        </p:spPr>
        <p:txBody>
          <a:bodyPr wrap="square">
            <a:prstTxWarp prst="textNoShape">
              <a:avLst/>
            </a:prstTxWarp>
            <a:spAutoFit/>
          </a:bodyPr>
          <a:lstStyle/>
          <a:p>
            <a:r>
              <a:rPr lang="en-US" sz="1300" b="1" u="sng" dirty="0" smtClean="0">
                <a:solidFill>
                  <a:srgbClr val="000000"/>
                </a:solidFill>
              </a:rPr>
              <a:t>Lifestyle Balance through</a:t>
            </a:r>
            <a:r>
              <a:rPr lang="en-US" sz="1300" b="1" dirty="0" smtClean="0">
                <a:solidFill>
                  <a:srgbClr val="000000"/>
                </a:solidFill>
              </a:rPr>
              <a:t>: </a:t>
            </a:r>
            <a:r>
              <a:rPr lang="en-US" sz="1300" b="1" u="sng" dirty="0" smtClean="0">
                <a:solidFill>
                  <a:srgbClr val="000000"/>
                </a:solidFill>
              </a:rPr>
              <a:t> </a:t>
            </a:r>
          </a:p>
          <a:p>
            <a:r>
              <a:rPr lang="en-US" sz="1200" b="1" dirty="0" smtClean="0">
                <a:solidFill>
                  <a:srgbClr val="000000"/>
                </a:solidFill>
              </a:rPr>
              <a:t>           Fitness</a:t>
            </a:r>
            <a:endParaRPr lang="en-US" sz="1200" b="1" i="1" dirty="0" smtClean="0">
              <a:solidFill>
                <a:srgbClr val="000000"/>
              </a:solidFill>
            </a:endParaRPr>
          </a:p>
          <a:p>
            <a:r>
              <a:rPr lang="en-US" sz="1200" b="1" dirty="0" smtClean="0">
                <a:solidFill>
                  <a:srgbClr val="000000"/>
                </a:solidFill>
              </a:rPr>
              <a:t>           Sleep</a:t>
            </a:r>
          </a:p>
          <a:p>
            <a:r>
              <a:rPr lang="en-US" sz="1200" b="1" dirty="0" smtClean="0">
                <a:solidFill>
                  <a:srgbClr val="000000"/>
                </a:solidFill>
              </a:rPr>
              <a:t>           Nutrition</a:t>
            </a:r>
          </a:p>
          <a:p>
            <a:r>
              <a:rPr lang="en-US" sz="1200" b="1" dirty="0" smtClean="0">
                <a:solidFill>
                  <a:srgbClr val="000000"/>
                </a:solidFill>
              </a:rPr>
              <a:t>           Spirituality</a:t>
            </a:r>
            <a:endParaRPr lang="en-US" sz="1200" b="1" dirty="0">
              <a:solidFill>
                <a:srgbClr val="000000"/>
              </a:solidFill>
            </a:endParaRPr>
          </a:p>
          <a:p>
            <a:endParaRPr lang="en-US" sz="1200" i="1" dirty="0"/>
          </a:p>
        </p:txBody>
      </p:sp>
      <p:sp>
        <p:nvSpPr>
          <p:cNvPr id="23561" name="Text Box 9"/>
          <p:cNvSpPr txBox="1">
            <a:spLocks noChangeArrowheads="1"/>
          </p:cNvSpPr>
          <p:nvPr/>
        </p:nvSpPr>
        <p:spPr bwMode="auto">
          <a:xfrm>
            <a:off x="3733800" y="2514600"/>
            <a:ext cx="1371600" cy="353943"/>
          </a:xfrm>
          <a:prstGeom prst="rect">
            <a:avLst/>
          </a:prstGeom>
          <a:noFill/>
          <a:ln w="9525">
            <a:noFill/>
            <a:miter lim="800000"/>
            <a:headEnd/>
            <a:tailEnd/>
          </a:ln>
        </p:spPr>
        <p:txBody>
          <a:bodyPr wrap="square">
            <a:prstTxWarp prst="textNoShape">
              <a:avLst/>
            </a:prstTxWarp>
            <a:spAutoFit/>
          </a:bodyPr>
          <a:lstStyle/>
          <a:p>
            <a:pPr algn="ctr">
              <a:spcBef>
                <a:spcPct val="50000"/>
              </a:spcBef>
            </a:pPr>
            <a:r>
              <a:rPr lang="en-US" sz="1700" b="1" u="sng" dirty="0">
                <a:solidFill>
                  <a:srgbClr val="000000"/>
                </a:solidFill>
                <a:latin typeface="Calibri" charset="0"/>
                <a:ea typeface="Arial" charset="0"/>
                <a:cs typeface="Arial" charset="0"/>
              </a:rPr>
              <a:t>Relationship</a:t>
            </a:r>
          </a:p>
        </p:txBody>
      </p:sp>
      <p:sp>
        <p:nvSpPr>
          <p:cNvPr id="23562" name="Rectangle 10"/>
          <p:cNvSpPr>
            <a:spLocks noChangeArrowheads="1"/>
          </p:cNvSpPr>
          <p:nvPr/>
        </p:nvSpPr>
        <p:spPr bwMode="auto">
          <a:xfrm>
            <a:off x="381000" y="1676400"/>
            <a:ext cx="2169170" cy="553998"/>
          </a:xfrm>
          <a:prstGeom prst="rect">
            <a:avLst/>
          </a:prstGeom>
          <a:noFill/>
          <a:ln w="9525">
            <a:noFill/>
            <a:miter lim="800000"/>
            <a:headEnd/>
            <a:tailEnd/>
          </a:ln>
        </p:spPr>
        <p:txBody>
          <a:bodyPr wrap="square">
            <a:prstTxWarp prst="textNoShape">
              <a:avLst/>
            </a:prstTxWarp>
            <a:spAutoFit/>
          </a:bodyPr>
          <a:lstStyle/>
          <a:p>
            <a:r>
              <a:rPr lang="en-US" sz="3000" b="1" dirty="0">
                <a:solidFill>
                  <a:srgbClr val="355AB1"/>
                </a:solidFill>
              </a:rPr>
              <a:t>Resilient</a:t>
            </a:r>
          </a:p>
        </p:txBody>
      </p:sp>
      <p:sp>
        <p:nvSpPr>
          <p:cNvPr id="23563" name="Rectangle 11"/>
          <p:cNvSpPr>
            <a:spLocks noChangeArrowheads="1"/>
          </p:cNvSpPr>
          <p:nvPr/>
        </p:nvSpPr>
        <p:spPr bwMode="auto">
          <a:xfrm>
            <a:off x="6705600" y="1828800"/>
            <a:ext cx="2438400" cy="553998"/>
          </a:xfrm>
          <a:prstGeom prst="rect">
            <a:avLst/>
          </a:prstGeom>
          <a:noFill/>
          <a:ln w="9525">
            <a:noFill/>
            <a:miter lim="800000"/>
            <a:headEnd/>
            <a:tailEnd/>
          </a:ln>
        </p:spPr>
        <p:txBody>
          <a:bodyPr wrap="square">
            <a:prstTxWarp prst="textNoShape">
              <a:avLst/>
            </a:prstTxWarp>
            <a:spAutoFit/>
          </a:bodyPr>
          <a:lstStyle/>
          <a:p>
            <a:r>
              <a:rPr lang="en-US" sz="3000" b="1" dirty="0">
                <a:solidFill>
                  <a:srgbClr val="355AB1"/>
                </a:solidFill>
              </a:rPr>
              <a:t>Flourishing</a:t>
            </a:r>
          </a:p>
        </p:txBody>
      </p:sp>
      <p:sp>
        <p:nvSpPr>
          <p:cNvPr id="23564" name="Rectangle 12"/>
          <p:cNvSpPr>
            <a:spLocks noChangeArrowheads="1"/>
          </p:cNvSpPr>
          <p:nvPr/>
        </p:nvSpPr>
        <p:spPr bwMode="auto">
          <a:xfrm>
            <a:off x="1600200" y="4343400"/>
            <a:ext cx="1565646" cy="553998"/>
          </a:xfrm>
          <a:prstGeom prst="rect">
            <a:avLst/>
          </a:prstGeom>
          <a:noFill/>
          <a:ln w="9525">
            <a:noFill/>
            <a:miter lim="800000"/>
            <a:headEnd/>
            <a:tailEnd/>
          </a:ln>
        </p:spPr>
        <p:txBody>
          <a:bodyPr wrap="square">
            <a:prstTxWarp prst="textNoShape">
              <a:avLst/>
            </a:prstTxWarp>
            <a:spAutoFit/>
          </a:bodyPr>
          <a:lstStyle/>
          <a:p>
            <a:r>
              <a:rPr lang="en-US" sz="3000" b="1" dirty="0">
                <a:solidFill>
                  <a:srgbClr val="355AB1"/>
                </a:solidFill>
              </a:rPr>
              <a:t>Active</a:t>
            </a:r>
          </a:p>
        </p:txBody>
      </p:sp>
      <p:sp>
        <p:nvSpPr>
          <p:cNvPr id="23565" name="Rectangle 13"/>
          <p:cNvSpPr>
            <a:spLocks noChangeArrowheads="1"/>
          </p:cNvSpPr>
          <p:nvPr/>
        </p:nvSpPr>
        <p:spPr bwMode="auto">
          <a:xfrm>
            <a:off x="3886201" y="4876800"/>
            <a:ext cx="4724400" cy="1292662"/>
          </a:xfrm>
          <a:prstGeom prst="rect">
            <a:avLst/>
          </a:prstGeom>
          <a:noFill/>
          <a:ln w="9525">
            <a:noFill/>
            <a:miter lim="800000"/>
            <a:headEnd/>
            <a:tailEnd/>
          </a:ln>
        </p:spPr>
        <p:txBody>
          <a:bodyPr wrap="square">
            <a:prstTxWarp prst="textNoShape">
              <a:avLst/>
            </a:prstTxWarp>
            <a:spAutoFit/>
          </a:bodyPr>
          <a:lstStyle/>
          <a:p>
            <a:pPr lvl="1">
              <a:buFontTx/>
              <a:buChar char="•"/>
            </a:pPr>
            <a:endParaRPr lang="en-US" sz="1200" dirty="0" smtClean="0"/>
          </a:p>
          <a:p>
            <a:pPr lvl="1"/>
            <a:r>
              <a:rPr lang="en-US" sz="1200" i="1" dirty="0"/>
              <a:t>			       </a:t>
            </a:r>
            <a:r>
              <a:rPr lang="en-US" sz="1200" i="1" dirty="0" smtClean="0"/>
              <a:t> </a:t>
            </a:r>
          </a:p>
          <a:p>
            <a:pPr lvl="1"/>
            <a:endParaRPr lang="en-US" sz="1200" i="1" dirty="0" smtClean="0"/>
          </a:p>
          <a:p>
            <a:pPr lvl="1"/>
            <a:endParaRPr lang="en-US" sz="1200" i="1" dirty="0" smtClean="0"/>
          </a:p>
          <a:p>
            <a:pPr lvl="1"/>
            <a:endParaRPr lang="en-US" sz="1200" i="1" dirty="0" smtClean="0"/>
          </a:p>
          <a:p>
            <a:pPr lvl="1" algn="r"/>
            <a:r>
              <a:rPr lang="en-US" sz="1800" i="1" dirty="0" smtClean="0"/>
              <a:t> </a:t>
            </a:r>
            <a:r>
              <a:rPr lang="en-US" sz="1200" b="1" i="1" dirty="0" smtClean="0">
                <a:solidFill>
                  <a:srgbClr val="355AB1"/>
                </a:solidFill>
              </a:rPr>
              <a:t>Carney, 2015 “Well Aware”</a:t>
            </a:r>
            <a:endParaRPr lang="en-US" sz="1200" b="1" dirty="0">
              <a:solidFill>
                <a:srgbClr val="355AB1"/>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9618" name="Rectangle 2"/>
          <p:cNvSpPr>
            <a:spLocks noChangeArrowheads="1"/>
          </p:cNvSpPr>
          <p:nvPr/>
        </p:nvSpPr>
        <p:spPr bwMode="auto">
          <a:xfrm>
            <a:off x="152400" y="533400"/>
            <a:ext cx="8991600" cy="6155530"/>
          </a:xfrm>
          <a:prstGeom prst="rect">
            <a:avLst/>
          </a:prstGeom>
          <a:noFill/>
          <a:ln w="9525">
            <a:noFill/>
            <a:miter lim="800000"/>
            <a:headEnd/>
            <a:tailEnd/>
          </a:ln>
        </p:spPr>
        <p:txBody>
          <a:bodyPr>
            <a:prstTxWarp prst="textNoShape">
              <a:avLst/>
            </a:prstTxWarp>
            <a:spAutoFit/>
          </a:bodyPr>
          <a:lstStyle/>
          <a:p>
            <a:pPr eaLnBrk="0" hangingPunct="0"/>
            <a:r>
              <a:rPr lang="en-US" b="1" i="1" dirty="0">
                <a:solidFill>
                  <a:srgbClr val="165636"/>
                </a:solidFill>
                <a:latin typeface="Arial"/>
                <a:cs typeface="Arial"/>
              </a:rPr>
              <a:t>Students</a:t>
            </a:r>
            <a:r>
              <a:rPr lang="en-US" b="1" i="1" dirty="0" smtClean="0">
                <a:solidFill>
                  <a:srgbClr val="165636"/>
                </a:solidFill>
                <a:latin typeface="Arial"/>
                <a:cs typeface="Arial"/>
              </a:rPr>
              <a:t> (and adults) </a:t>
            </a:r>
            <a:r>
              <a:rPr lang="en-US" b="1" i="1" dirty="0">
                <a:solidFill>
                  <a:srgbClr val="165636"/>
                </a:solidFill>
                <a:latin typeface="Arial"/>
                <a:cs typeface="Arial"/>
              </a:rPr>
              <a:t>with a sense of well-being feel:</a:t>
            </a:r>
            <a:endParaRPr lang="en-US" b="1" i="1" dirty="0" smtClean="0">
              <a:solidFill>
                <a:srgbClr val="165636"/>
              </a:solidFill>
              <a:latin typeface="Arial"/>
              <a:cs typeface="Arial"/>
            </a:endParaRPr>
          </a:p>
          <a:p>
            <a:pPr eaLnBrk="0" hangingPunct="0"/>
            <a:endParaRPr lang="en-US" sz="2000" b="0" dirty="0" smtClean="0">
              <a:solidFill>
                <a:srgbClr val="372C07"/>
              </a:solidFill>
              <a:latin typeface="Arial"/>
              <a:cs typeface="Arial"/>
            </a:endParaRPr>
          </a:p>
          <a:p>
            <a:pPr lvl="1" eaLnBrk="0" hangingPunct="0">
              <a:buFontTx/>
              <a:buChar char="•"/>
            </a:pPr>
            <a:r>
              <a:rPr lang="en-US" sz="2200" b="0" dirty="0">
                <a:solidFill>
                  <a:srgbClr val="372C07"/>
                </a:solidFill>
                <a:latin typeface="Arial"/>
                <a:cs typeface="Arial"/>
              </a:rPr>
              <a:t>Able to cope with adversity - are </a:t>
            </a:r>
            <a:r>
              <a:rPr lang="en-US" sz="2200" b="0" dirty="0">
                <a:solidFill>
                  <a:srgbClr val="333399"/>
                </a:solidFill>
                <a:latin typeface="Arial"/>
                <a:cs typeface="Arial"/>
              </a:rPr>
              <a:t>emotionally resilient</a:t>
            </a:r>
          </a:p>
          <a:p>
            <a:pPr lvl="1" eaLnBrk="0" hangingPunct="0">
              <a:buFontTx/>
              <a:buChar char="•"/>
            </a:pPr>
            <a:endParaRPr lang="en-US" sz="2200" b="0" dirty="0">
              <a:solidFill>
                <a:srgbClr val="372C07"/>
              </a:solidFill>
              <a:latin typeface="Arial"/>
              <a:cs typeface="Arial"/>
            </a:endParaRPr>
          </a:p>
          <a:p>
            <a:pPr lvl="1" eaLnBrk="0" hangingPunct="0">
              <a:buFontTx/>
              <a:buChar char="•"/>
            </a:pPr>
            <a:r>
              <a:rPr lang="en-US" sz="2200" b="0" dirty="0">
                <a:solidFill>
                  <a:srgbClr val="372C07"/>
                </a:solidFill>
                <a:latin typeface="Arial"/>
                <a:cs typeface="Arial"/>
              </a:rPr>
              <a:t>Physically well, nourished, and active</a:t>
            </a:r>
          </a:p>
          <a:p>
            <a:pPr lvl="1" eaLnBrk="0" hangingPunct="0">
              <a:buFontTx/>
              <a:buChar char="•"/>
            </a:pPr>
            <a:endParaRPr lang="en-US" sz="2200" b="0" dirty="0">
              <a:solidFill>
                <a:srgbClr val="372C07"/>
              </a:solidFill>
              <a:latin typeface="Arial"/>
              <a:cs typeface="Arial"/>
            </a:endParaRPr>
          </a:p>
          <a:p>
            <a:pPr lvl="1" eaLnBrk="0" hangingPunct="0">
              <a:buFontTx/>
              <a:buChar char="•"/>
            </a:pPr>
            <a:r>
              <a:rPr lang="en-US" sz="2200" b="0" dirty="0" smtClean="0">
                <a:solidFill>
                  <a:srgbClr val="372C07"/>
                </a:solidFill>
                <a:latin typeface="Arial"/>
                <a:cs typeface="Arial"/>
              </a:rPr>
              <a:t>Physically, psychologically and culturally </a:t>
            </a:r>
            <a:r>
              <a:rPr lang="en-US" sz="2200" b="0" dirty="0">
                <a:solidFill>
                  <a:srgbClr val="372C07"/>
                </a:solidFill>
                <a:latin typeface="Arial"/>
                <a:cs typeface="Arial"/>
              </a:rPr>
              <a:t>safe</a:t>
            </a:r>
          </a:p>
          <a:p>
            <a:pPr lvl="1" eaLnBrk="0" hangingPunct="0">
              <a:buFontTx/>
              <a:buChar char="•"/>
            </a:pPr>
            <a:endParaRPr lang="en-US" sz="2200" b="0" dirty="0" smtClean="0">
              <a:solidFill>
                <a:srgbClr val="372C07"/>
              </a:solidFill>
              <a:latin typeface="Arial"/>
              <a:cs typeface="Arial"/>
            </a:endParaRPr>
          </a:p>
          <a:p>
            <a:pPr lvl="1" eaLnBrk="0" hangingPunct="0">
              <a:buFontTx/>
              <a:buChar char="•"/>
            </a:pPr>
            <a:r>
              <a:rPr lang="en-US" sz="2200" b="0" dirty="0" smtClean="0">
                <a:solidFill>
                  <a:srgbClr val="372C07"/>
                </a:solidFill>
                <a:latin typeface="Arial"/>
                <a:cs typeface="Arial"/>
              </a:rPr>
              <a:t>Loved, included</a:t>
            </a:r>
            <a:r>
              <a:rPr lang="en-US" sz="2200" b="0" dirty="0">
                <a:solidFill>
                  <a:srgbClr val="372C07"/>
                </a:solidFill>
                <a:latin typeface="Arial"/>
                <a:cs typeface="Arial"/>
              </a:rPr>
              <a:t>, valued and supported in home, school, and community</a:t>
            </a:r>
          </a:p>
          <a:p>
            <a:pPr lvl="1" eaLnBrk="0" hangingPunct="0">
              <a:buFontTx/>
              <a:buChar char="•"/>
            </a:pPr>
            <a:endParaRPr lang="en-US" sz="2200" b="0" dirty="0">
              <a:solidFill>
                <a:srgbClr val="372C07"/>
              </a:solidFill>
              <a:latin typeface="Arial"/>
              <a:cs typeface="Arial"/>
            </a:endParaRPr>
          </a:p>
          <a:p>
            <a:pPr lvl="1" eaLnBrk="0" hangingPunct="0">
              <a:buFontTx/>
              <a:buChar char="•"/>
            </a:pPr>
            <a:r>
              <a:rPr lang="en-US" sz="2200" b="0" dirty="0" smtClean="0">
                <a:solidFill>
                  <a:srgbClr val="372C07"/>
                </a:solidFill>
                <a:latin typeface="Arial"/>
                <a:cs typeface="Arial"/>
              </a:rPr>
              <a:t>Competent, academically successful </a:t>
            </a:r>
            <a:r>
              <a:rPr lang="en-US" sz="2200" b="0" dirty="0">
                <a:solidFill>
                  <a:srgbClr val="372C07"/>
                </a:solidFill>
                <a:latin typeface="Arial"/>
                <a:cs typeface="Arial"/>
              </a:rPr>
              <a:t>and able to participate in productive activities</a:t>
            </a:r>
          </a:p>
          <a:p>
            <a:pPr lvl="1" eaLnBrk="0" hangingPunct="0">
              <a:buFontTx/>
              <a:buChar char="•"/>
            </a:pPr>
            <a:endParaRPr lang="en-US" sz="2200" b="0" dirty="0">
              <a:solidFill>
                <a:srgbClr val="372C07"/>
              </a:solidFill>
              <a:latin typeface="Arial"/>
              <a:cs typeface="Arial"/>
            </a:endParaRPr>
          </a:p>
          <a:p>
            <a:pPr lvl="1" eaLnBrk="0" hangingPunct="0">
              <a:buFontTx/>
              <a:buChar char="•"/>
            </a:pPr>
            <a:r>
              <a:rPr lang="en-US" sz="2200" b="0" dirty="0">
                <a:solidFill>
                  <a:srgbClr val="372C07"/>
                </a:solidFill>
                <a:latin typeface="Arial"/>
                <a:cs typeface="Arial"/>
              </a:rPr>
              <a:t>That</a:t>
            </a:r>
            <a:r>
              <a:rPr lang="en-US" sz="2200" b="0" dirty="0" smtClean="0">
                <a:solidFill>
                  <a:srgbClr val="372C07"/>
                </a:solidFill>
                <a:latin typeface="Arial"/>
                <a:cs typeface="Arial"/>
              </a:rPr>
              <a:t> adults and peers </a:t>
            </a:r>
            <a:r>
              <a:rPr lang="en-US" sz="2200" b="0" dirty="0">
                <a:solidFill>
                  <a:srgbClr val="372C07"/>
                </a:solidFill>
                <a:latin typeface="Arial"/>
                <a:cs typeface="Arial"/>
              </a:rPr>
              <a:t>care about their well-</a:t>
            </a:r>
            <a:r>
              <a:rPr lang="en-US" sz="2200" b="0" dirty="0" smtClean="0">
                <a:solidFill>
                  <a:srgbClr val="372C07"/>
                </a:solidFill>
                <a:latin typeface="Arial"/>
                <a:cs typeface="Arial"/>
              </a:rPr>
              <a:t>being</a:t>
            </a:r>
          </a:p>
          <a:p>
            <a:pPr lvl="1" eaLnBrk="0" hangingPunct="0">
              <a:buFontTx/>
              <a:buChar char="•"/>
            </a:pPr>
            <a:endParaRPr lang="en-US" sz="2200" b="0" dirty="0" smtClean="0">
              <a:solidFill>
                <a:srgbClr val="372C07"/>
              </a:solidFill>
              <a:latin typeface="Arial"/>
              <a:cs typeface="Arial"/>
            </a:endParaRPr>
          </a:p>
          <a:p>
            <a:pPr lvl="1" eaLnBrk="0" hangingPunct="0">
              <a:buFontTx/>
              <a:buChar char="•"/>
            </a:pPr>
            <a:r>
              <a:rPr lang="en-US" sz="2200" b="0" dirty="0" smtClean="0">
                <a:solidFill>
                  <a:srgbClr val="372C07"/>
                </a:solidFill>
                <a:latin typeface="Arial"/>
                <a:cs typeface="Arial"/>
              </a:rPr>
              <a:t>That they have a good future</a:t>
            </a:r>
          </a:p>
          <a:p>
            <a:pPr lvl="1" eaLnBrk="0" hangingPunct="0"/>
            <a:r>
              <a:rPr lang="en-US" sz="2000" dirty="0" smtClean="0">
                <a:latin typeface="Arial"/>
                <a:cs typeface="Arial"/>
              </a:rPr>
              <a:t>								</a:t>
            </a:r>
            <a:endParaRPr lang="en-US" sz="1400" i="1" dirty="0">
              <a:solidFill>
                <a:srgbClr val="4144B3"/>
              </a:solidFill>
              <a:latin typeface="Arial"/>
              <a:cs typeface="Aria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3778" name="Rectangle 2"/>
          <p:cNvSpPr>
            <a:spLocks noChangeArrowheads="1"/>
          </p:cNvSpPr>
          <p:nvPr/>
        </p:nvSpPr>
        <p:spPr bwMode="auto">
          <a:xfrm>
            <a:off x="304800" y="1419225"/>
            <a:ext cx="8839200" cy="5386089"/>
          </a:xfrm>
          <a:prstGeom prst="rect">
            <a:avLst/>
          </a:prstGeom>
          <a:noFill/>
          <a:ln w="9525">
            <a:noFill/>
            <a:miter lim="800000"/>
            <a:headEnd/>
            <a:tailEnd/>
          </a:ln>
        </p:spPr>
        <p:txBody>
          <a:bodyPr wrap="square">
            <a:prstTxWarp prst="textNoShape">
              <a:avLst/>
            </a:prstTxWarp>
            <a:spAutoFit/>
          </a:bodyPr>
          <a:lstStyle/>
          <a:p>
            <a:r>
              <a:rPr lang="en-US" sz="2200" b="1" dirty="0">
                <a:solidFill>
                  <a:srgbClr val="165636"/>
                </a:solidFill>
                <a:latin typeface="Arial"/>
                <a:cs typeface="Arial"/>
              </a:rPr>
              <a:t>Self-awareness</a:t>
            </a:r>
            <a:r>
              <a:rPr lang="en-US" sz="2200" dirty="0">
                <a:solidFill>
                  <a:srgbClr val="165636"/>
                </a:solidFill>
                <a:latin typeface="Arial"/>
                <a:cs typeface="Arial"/>
              </a:rPr>
              <a:t>: </a:t>
            </a:r>
            <a:r>
              <a:rPr lang="en-US" sz="2200" b="0" dirty="0">
                <a:solidFill>
                  <a:srgbClr val="434343"/>
                </a:solidFill>
                <a:latin typeface="Arial"/>
                <a:cs typeface="Arial"/>
              </a:rPr>
              <a:t>The ability to accurately recognize your emotions </a:t>
            </a:r>
          </a:p>
          <a:p>
            <a:r>
              <a:rPr lang="en-US" sz="2200" b="0" dirty="0">
                <a:solidFill>
                  <a:srgbClr val="434343"/>
                </a:solidFill>
                <a:latin typeface="Arial"/>
                <a:cs typeface="Arial"/>
              </a:rPr>
              <a:t>and thoughts, and their influence on </a:t>
            </a:r>
            <a:r>
              <a:rPr lang="en-US" sz="2200" b="0" dirty="0" err="1">
                <a:solidFill>
                  <a:srgbClr val="434343"/>
                </a:solidFill>
                <a:latin typeface="Arial"/>
                <a:cs typeface="Arial"/>
              </a:rPr>
              <a:t>behaviour</a:t>
            </a:r>
            <a:r>
              <a:rPr lang="en-US" sz="2200" b="0" dirty="0">
                <a:solidFill>
                  <a:srgbClr val="434343"/>
                </a:solidFill>
                <a:latin typeface="Arial"/>
                <a:cs typeface="Arial"/>
              </a:rPr>
              <a:t>. </a:t>
            </a:r>
          </a:p>
          <a:p>
            <a:endParaRPr lang="en-US" sz="2200" b="0" dirty="0">
              <a:solidFill>
                <a:srgbClr val="434343"/>
              </a:solidFill>
              <a:latin typeface="Arial"/>
              <a:cs typeface="Arial"/>
            </a:endParaRPr>
          </a:p>
          <a:p>
            <a:r>
              <a:rPr lang="en-US" sz="2200" b="1" dirty="0">
                <a:solidFill>
                  <a:srgbClr val="165636"/>
                </a:solidFill>
                <a:latin typeface="Arial"/>
                <a:cs typeface="Arial"/>
              </a:rPr>
              <a:t>Self-management</a:t>
            </a:r>
            <a:r>
              <a:rPr lang="en-US" sz="2200" dirty="0">
                <a:solidFill>
                  <a:srgbClr val="165636"/>
                </a:solidFill>
                <a:latin typeface="Arial"/>
                <a:cs typeface="Arial"/>
              </a:rPr>
              <a:t>: </a:t>
            </a:r>
            <a:r>
              <a:rPr lang="en-US" sz="2200" b="0" dirty="0">
                <a:solidFill>
                  <a:srgbClr val="434343"/>
                </a:solidFill>
                <a:latin typeface="Arial"/>
                <a:cs typeface="Arial"/>
              </a:rPr>
              <a:t>The ability to </a:t>
            </a:r>
            <a:r>
              <a:rPr lang="en-US" sz="2200" dirty="0">
                <a:solidFill>
                  <a:srgbClr val="434343"/>
                </a:solidFill>
                <a:latin typeface="Arial"/>
                <a:cs typeface="Arial"/>
              </a:rPr>
              <a:t>regulate</a:t>
            </a:r>
            <a:r>
              <a:rPr lang="en-US" sz="2200" b="0" dirty="0">
                <a:solidFill>
                  <a:srgbClr val="434343"/>
                </a:solidFill>
                <a:latin typeface="Arial"/>
                <a:cs typeface="Arial"/>
              </a:rPr>
              <a:t> your emotions,</a:t>
            </a:r>
            <a:r>
              <a:rPr lang="en-US" sz="2200" b="0" dirty="0" smtClean="0">
                <a:solidFill>
                  <a:srgbClr val="434343"/>
                </a:solidFill>
                <a:latin typeface="Arial"/>
                <a:cs typeface="Arial"/>
              </a:rPr>
              <a:t> thoughts,</a:t>
            </a:r>
          </a:p>
          <a:p>
            <a:r>
              <a:rPr lang="en-US" sz="2200" b="0" dirty="0" smtClean="0">
                <a:solidFill>
                  <a:srgbClr val="434343"/>
                </a:solidFill>
                <a:latin typeface="Arial"/>
                <a:cs typeface="Arial"/>
              </a:rPr>
              <a:t>and </a:t>
            </a:r>
            <a:r>
              <a:rPr lang="en-US" sz="2200" b="0" dirty="0">
                <a:solidFill>
                  <a:srgbClr val="434343"/>
                </a:solidFill>
                <a:latin typeface="Arial"/>
                <a:cs typeface="Arial"/>
              </a:rPr>
              <a:t>behaviors effectively in different situations.</a:t>
            </a:r>
          </a:p>
          <a:p>
            <a:endParaRPr lang="en-US" sz="2200" b="0" dirty="0">
              <a:solidFill>
                <a:srgbClr val="434343"/>
              </a:solidFill>
              <a:latin typeface="Arial"/>
              <a:cs typeface="Arial"/>
            </a:endParaRPr>
          </a:p>
          <a:p>
            <a:pPr eaLnBrk="0" hangingPunct="0"/>
            <a:r>
              <a:rPr lang="en-US" sz="2200" b="1" dirty="0">
                <a:solidFill>
                  <a:srgbClr val="165636"/>
                </a:solidFill>
                <a:latin typeface="Arial"/>
                <a:cs typeface="Arial"/>
              </a:rPr>
              <a:t>Social awareness</a:t>
            </a:r>
            <a:r>
              <a:rPr lang="en-US" sz="2200" dirty="0">
                <a:solidFill>
                  <a:srgbClr val="165636"/>
                </a:solidFill>
                <a:latin typeface="Arial"/>
                <a:cs typeface="Arial"/>
              </a:rPr>
              <a:t>: </a:t>
            </a:r>
            <a:r>
              <a:rPr lang="en-US" sz="2200" b="0" dirty="0">
                <a:solidFill>
                  <a:srgbClr val="434343"/>
                </a:solidFill>
                <a:latin typeface="Arial"/>
                <a:cs typeface="Arial"/>
              </a:rPr>
              <a:t>Showing empathy and understanding for </a:t>
            </a:r>
            <a:r>
              <a:rPr lang="en-US" sz="2200" b="0" dirty="0" smtClean="0">
                <a:solidFill>
                  <a:srgbClr val="434343"/>
                </a:solidFill>
                <a:latin typeface="Arial"/>
                <a:cs typeface="Arial"/>
              </a:rPr>
              <a:t>others</a:t>
            </a:r>
          </a:p>
          <a:p>
            <a:pPr eaLnBrk="0" hangingPunct="0"/>
            <a:endParaRPr lang="en-US" sz="2200" b="0" dirty="0">
              <a:solidFill>
                <a:srgbClr val="165636"/>
              </a:solidFill>
              <a:latin typeface="Arial"/>
              <a:cs typeface="Arial"/>
            </a:endParaRPr>
          </a:p>
          <a:p>
            <a:pPr eaLnBrk="0" hangingPunct="0"/>
            <a:r>
              <a:rPr lang="en-US" sz="2200" b="1" dirty="0">
                <a:solidFill>
                  <a:srgbClr val="165636"/>
                </a:solidFill>
                <a:latin typeface="Arial"/>
                <a:cs typeface="Arial"/>
              </a:rPr>
              <a:t>Relationship skills</a:t>
            </a:r>
            <a:r>
              <a:rPr lang="en-US" sz="2200" dirty="0">
                <a:solidFill>
                  <a:srgbClr val="165636"/>
                </a:solidFill>
                <a:latin typeface="Arial"/>
                <a:cs typeface="Arial"/>
              </a:rPr>
              <a:t>: </a:t>
            </a:r>
            <a:r>
              <a:rPr lang="en-US" sz="2200" b="0" dirty="0">
                <a:solidFill>
                  <a:srgbClr val="434343"/>
                </a:solidFill>
                <a:latin typeface="Arial"/>
                <a:cs typeface="Arial"/>
              </a:rPr>
              <a:t>Forming positive relationships, working in teams;</a:t>
            </a:r>
          </a:p>
          <a:p>
            <a:pPr eaLnBrk="0" hangingPunct="0"/>
            <a:r>
              <a:rPr lang="en-US" sz="2200" b="0" dirty="0">
                <a:solidFill>
                  <a:srgbClr val="434343"/>
                </a:solidFill>
                <a:latin typeface="Arial"/>
                <a:cs typeface="Arial"/>
              </a:rPr>
              <a:t>dealing effectively with conflict</a:t>
            </a:r>
          </a:p>
          <a:p>
            <a:pPr eaLnBrk="0" hangingPunct="0"/>
            <a:endParaRPr lang="en-US" sz="2200" b="0" dirty="0">
              <a:solidFill>
                <a:srgbClr val="434343"/>
              </a:solidFill>
              <a:latin typeface="Arial"/>
              <a:cs typeface="Arial"/>
            </a:endParaRPr>
          </a:p>
          <a:p>
            <a:pPr eaLnBrk="0" hangingPunct="0"/>
            <a:r>
              <a:rPr lang="en-US" sz="2200" b="1" dirty="0">
                <a:solidFill>
                  <a:srgbClr val="165636"/>
                </a:solidFill>
                <a:latin typeface="Arial"/>
                <a:cs typeface="Arial"/>
              </a:rPr>
              <a:t>Responsible decision making</a:t>
            </a:r>
            <a:r>
              <a:rPr lang="en-US" sz="2200" dirty="0">
                <a:solidFill>
                  <a:srgbClr val="165636"/>
                </a:solidFill>
                <a:latin typeface="Arial"/>
                <a:cs typeface="Arial"/>
              </a:rPr>
              <a:t>: </a:t>
            </a:r>
            <a:r>
              <a:rPr lang="en-US" sz="2200" b="0" dirty="0">
                <a:solidFill>
                  <a:srgbClr val="434343"/>
                </a:solidFill>
                <a:latin typeface="Arial"/>
                <a:cs typeface="Arial"/>
              </a:rPr>
              <a:t>Making ethical choices about </a:t>
            </a:r>
            <a:r>
              <a:rPr lang="en-US" sz="2200" b="0" dirty="0" smtClean="0">
                <a:solidFill>
                  <a:srgbClr val="434343"/>
                </a:solidFill>
                <a:latin typeface="Arial"/>
                <a:cs typeface="Arial"/>
              </a:rPr>
              <a:t>personal and </a:t>
            </a:r>
            <a:r>
              <a:rPr lang="en-US" sz="2200" b="0" dirty="0">
                <a:solidFill>
                  <a:srgbClr val="434343"/>
                </a:solidFill>
                <a:latin typeface="Arial"/>
                <a:cs typeface="Arial"/>
              </a:rPr>
              <a:t>social </a:t>
            </a:r>
            <a:r>
              <a:rPr lang="en-US" sz="2200" b="0" dirty="0" err="1" smtClean="0">
                <a:solidFill>
                  <a:srgbClr val="434343"/>
                </a:solidFill>
                <a:latin typeface="Arial"/>
                <a:cs typeface="Arial"/>
              </a:rPr>
              <a:t>behaviour</a:t>
            </a:r>
            <a:endParaRPr lang="en-US" sz="2200" b="0" dirty="0" smtClean="0">
              <a:solidFill>
                <a:srgbClr val="434343"/>
              </a:solidFill>
              <a:latin typeface="Arial"/>
              <a:cs typeface="Arial"/>
            </a:endParaRPr>
          </a:p>
          <a:p>
            <a:pPr eaLnBrk="0" hangingPunct="0"/>
            <a:endParaRPr lang="en-US" sz="2000" b="0" dirty="0" smtClean="0">
              <a:solidFill>
                <a:srgbClr val="434343"/>
              </a:solidFill>
              <a:latin typeface="Arial"/>
              <a:cs typeface="Arial"/>
            </a:endParaRPr>
          </a:p>
          <a:p>
            <a:r>
              <a:rPr lang="en-US" sz="2000" b="1" dirty="0" smtClean="0">
                <a:solidFill>
                  <a:srgbClr val="355AB1"/>
                </a:solidFill>
                <a:latin typeface="Arial"/>
                <a:cs typeface="Arial"/>
              </a:rPr>
              <a:t>CASEL – </a:t>
            </a:r>
          </a:p>
          <a:p>
            <a:r>
              <a:rPr lang="en-US" sz="1800" b="1" dirty="0" smtClean="0">
                <a:solidFill>
                  <a:srgbClr val="355AB1"/>
                </a:solidFill>
                <a:latin typeface="Arial"/>
                <a:cs typeface="Arial"/>
              </a:rPr>
              <a:t>(Collaborative for Academic, Social and Emotional Learning) </a:t>
            </a:r>
            <a:endParaRPr lang="en-US" sz="1800" b="1" dirty="0">
              <a:solidFill>
                <a:srgbClr val="355AB1"/>
              </a:solidFill>
              <a:latin typeface="Arial"/>
              <a:cs typeface="Arial"/>
            </a:endParaRPr>
          </a:p>
        </p:txBody>
      </p:sp>
      <p:sp>
        <p:nvSpPr>
          <p:cNvPr id="203779" name="Rectangle 3"/>
          <p:cNvSpPr>
            <a:spLocks noChangeArrowheads="1"/>
          </p:cNvSpPr>
          <p:nvPr/>
        </p:nvSpPr>
        <p:spPr bwMode="auto">
          <a:xfrm>
            <a:off x="228600" y="304800"/>
            <a:ext cx="8915400" cy="954107"/>
          </a:xfrm>
          <a:prstGeom prst="rect">
            <a:avLst/>
          </a:prstGeom>
          <a:noFill/>
          <a:ln w="9525">
            <a:noFill/>
            <a:miter lim="800000"/>
            <a:headEnd/>
            <a:tailEnd/>
          </a:ln>
        </p:spPr>
        <p:txBody>
          <a:bodyPr wrap="square">
            <a:prstTxWarp prst="textNoShape">
              <a:avLst/>
            </a:prstTxWarp>
            <a:spAutoFit/>
          </a:bodyPr>
          <a:lstStyle/>
          <a:p>
            <a:r>
              <a:rPr lang="en-US" sz="2800" b="1" i="1" dirty="0" smtClean="0">
                <a:solidFill>
                  <a:srgbClr val="165636"/>
                </a:solidFill>
                <a:latin typeface="Arial"/>
                <a:cs typeface="Arial"/>
              </a:rPr>
              <a:t>Resilience and SEL:</a:t>
            </a:r>
          </a:p>
          <a:p>
            <a:r>
              <a:rPr lang="en-US" sz="2800" b="1" i="1" dirty="0" smtClean="0">
                <a:solidFill>
                  <a:srgbClr val="165636"/>
                </a:solidFill>
                <a:latin typeface="Arial"/>
                <a:cs typeface="Arial"/>
              </a:rPr>
              <a:t>Social </a:t>
            </a:r>
            <a:r>
              <a:rPr lang="en-US" sz="2800" b="1" i="1" dirty="0">
                <a:solidFill>
                  <a:srgbClr val="165636"/>
                </a:solidFill>
                <a:latin typeface="Arial"/>
                <a:cs typeface="Arial"/>
              </a:rPr>
              <a:t>and Emotional Learning Core Competencies</a:t>
            </a:r>
            <a:endParaRPr lang="en-US" sz="2800" b="1" dirty="0">
              <a:solidFill>
                <a:srgbClr val="165636"/>
              </a:solidFill>
              <a:latin typeface="Arial"/>
              <a:cs typeface="Aria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304800" y="838200"/>
            <a:ext cx="8077200" cy="5386090"/>
          </a:xfrm>
          <a:prstGeom prst="rect">
            <a:avLst/>
          </a:prstGeom>
          <a:noFill/>
        </p:spPr>
        <p:txBody>
          <a:bodyPr wrap="square" rtlCol="0">
            <a:spAutoFit/>
          </a:bodyPr>
          <a:lstStyle/>
          <a:p>
            <a:pPr algn="ctr"/>
            <a:r>
              <a:rPr lang="en-US" sz="2600" b="1" dirty="0" smtClean="0">
                <a:solidFill>
                  <a:srgbClr val="165636"/>
                </a:solidFill>
              </a:rPr>
              <a:t>Relationship Between Mental Health</a:t>
            </a:r>
          </a:p>
          <a:p>
            <a:pPr algn="ctr"/>
            <a:r>
              <a:rPr lang="en-US" sz="2600" b="1" dirty="0" smtClean="0">
                <a:solidFill>
                  <a:srgbClr val="165636"/>
                </a:solidFill>
              </a:rPr>
              <a:t>and Academic Achievement</a:t>
            </a:r>
          </a:p>
          <a:p>
            <a:pPr algn="ctr"/>
            <a:endParaRPr lang="en-US" dirty="0" smtClean="0"/>
          </a:p>
          <a:p>
            <a:r>
              <a:rPr lang="en-US" dirty="0" smtClean="0"/>
              <a:t>A meta-analysis of school-based social and emotional learning programs involving more than 270,000 students in grades K-12 revealed that students who participated in these programs improved in grades and standardized test scores by 11 percentile points compared to control groups</a:t>
            </a:r>
            <a:r>
              <a:rPr lang="en-US" sz="2000" dirty="0" smtClean="0"/>
              <a:t> (</a:t>
            </a:r>
            <a:r>
              <a:rPr lang="en-US" sz="2000" dirty="0" err="1" smtClean="0"/>
              <a:t>Durlak</a:t>
            </a:r>
            <a:r>
              <a:rPr lang="en-US" sz="2000" dirty="0" smtClean="0"/>
              <a:t>, </a:t>
            </a:r>
            <a:r>
              <a:rPr lang="en-US" sz="2000" dirty="0" err="1" smtClean="0"/>
              <a:t>Weissberg</a:t>
            </a:r>
            <a:r>
              <a:rPr lang="en-US" sz="2000" dirty="0" smtClean="0"/>
              <a:t>, </a:t>
            </a:r>
            <a:r>
              <a:rPr lang="en-US" sz="2000" dirty="0" err="1" smtClean="0"/>
              <a:t>Dymnicki</a:t>
            </a:r>
            <a:r>
              <a:rPr lang="en-US" sz="2000" dirty="0" smtClean="0"/>
              <a:t>, Taylor, &amp; </a:t>
            </a:r>
            <a:r>
              <a:rPr lang="en-US" sz="2000" dirty="0" err="1" smtClean="0"/>
              <a:t>Schellinger</a:t>
            </a:r>
            <a:r>
              <a:rPr lang="en-US" sz="2000" dirty="0" smtClean="0"/>
              <a:t>, 2011).</a:t>
            </a:r>
          </a:p>
          <a:p>
            <a:endParaRPr lang="en-US" sz="2000" dirty="0" smtClean="0"/>
          </a:p>
          <a:p>
            <a:r>
              <a:rPr lang="en-US" sz="2000" dirty="0" smtClean="0"/>
              <a:t>		</a:t>
            </a:r>
            <a:r>
              <a:rPr lang="en-US" sz="2000" b="1" dirty="0" smtClean="0">
                <a:solidFill>
                  <a:srgbClr val="165636"/>
                </a:solidFill>
              </a:rPr>
              <a:t>*See NASP paper by</a:t>
            </a:r>
          </a:p>
          <a:p>
            <a:r>
              <a:rPr lang="en-US" sz="2000" b="1" dirty="0" smtClean="0">
                <a:solidFill>
                  <a:srgbClr val="165636"/>
                </a:solidFill>
              </a:rPr>
              <a:t>		Jeffrey </a:t>
            </a:r>
            <a:r>
              <a:rPr lang="en-US" sz="2000" b="1" dirty="0" err="1" smtClean="0">
                <a:solidFill>
                  <a:srgbClr val="165636"/>
                </a:solidFill>
              </a:rPr>
              <a:t>Charvat</a:t>
            </a:r>
            <a:r>
              <a:rPr lang="en-US" sz="2000" b="1" dirty="0" smtClean="0">
                <a:solidFill>
                  <a:srgbClr val="165636"/>
                </a:solidFill>
              </a:rPr>
              <a:t>, Director or Research, June 2012</a:t>
            </a:r>
          </a:p>
          <a:p>
            <a:r>
              <a:rPr lang="en-US" sz="2000" b="1" dirty="0" smtClean="0">
                <a:solidFill>
                  <a:srgbClr val="165636"/>
                </a:solidFill>
              </a:rPr>
              <a:t>		for summary statement of 24 outcome studies.</a:t>
            </a:r>
          </a:p>
          <a:p>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152400" y="533400"/>
            <a:ext cx="8763000" cy="8032967"/>
          </a:xfrm>
          <a:prstGeom prst="rect">
            <a:avLst/>
          </a:prstGeom>
          <a:noFill/>
        </p:spPr>
        <p:txBody>
          <a:bodyPr wrap="square" rtlCol="0">
            <a:spAutoFit/>
          </a:bodyPr>
          <a:lstStyle/>
          <a:p>
            <a:r>
              <a:rPr lang="en-US" sz="4000" b="1" dirty="0" smtClean="0">
                <a:solidFill>
                  <a:srgbClr val="165636"/>
                </a:solidFill>
              </a:rPr>
              <a:t>ACTIVE</a:t>
            </a:r>
          </a:p>
          <a:p>
            <a:endParaRPr lang="en-US" sz="4000" b="1" dirty="0" smtClean="0">
              <a:solidFill>
                <a:srgbClr val="355AB1"/>
              </a:solidFill>
            </a:endParaRPr>
          </a:p>
          <a:p>
            <a:r>
              <a:rPr lang="en-US" b="1" i="1" u="sng" dirty="0" smtClean="0">
                <a:solidFill>
                  <a:srgbClr val="355AB1"/>
                </a:solidFill>
              </a:rPr>
              <a:t>A student who is:</a:t>
            </a:r>
          </a:p>
          <a:p>
            <a:pPr>
              <a:buClr>
                <a:srgbClr val="4A64BF"/>
              </a:buClr>
              <a:buFont typeface="Arial"/>
              <a:buChar char="•"/>
            </a:pPr>
            <a:endParaRPr lang="en-US" b="1" i="1" u="sng" dirty="0" smtClean="0">
              <a:solidFill>
                <a:srgbClr val="3366FF"/>
              </a:solidFill>
            </a:endParaRPr>
          </a:p>
          <a:p>
            <a:pPr>
              <a:buClr>
                <a:srgbClr val="4A64BF"/>
              </a:buClr>
              <a:buFont typeface="Arial"/>
              <a:buChar char="•"/>
            </a:pPr>
            <a:r>
              <a:rPr lang="en-US" sz="2300" b="1" dirty="0" smtClean="0"/>
              <a:t>Physically active – importance of exercise</a:t>
            </a:r>
          </a:p>
          <a:p>
            <a:pPr>
              <a:buClr>
                <a:srgbClr val="4A64BF"/>
              </a:buClr>
              <a:buFont typeface="Arial"/>
              <a:buChar char="•"/>
            </a:pPr>
            <a:endParaRPr lang="en-US" sz="2300" b="1" dirty="0" smtClean="0"/>
          </a:p>
          <a:p>
            <a:pPr>
              <a:buClr>
                <a:srgbClr val="4A64BF"/>
              </a:buClr>
              <a:buFont typeface="Arial"/>
              <a:buChar char="•"/>
            </a:pPr>
            <a:r>
              <a:rPr lang="en-US" sz="2300" b="1" dirty="0" smtClean="0"/>
              <a:t>Well nourished</a:t>
            </a:r>
          </a:p>
          <a:p>
            <a:pPr>
              <a:buClr>
                <a:srgbClr val="4A64BF"/>
              </a:buClr>
              <a:buFont typeface="Arial"/>
              <a:buChar char="•"/>
            </a:pPr>
            <a:endParaRPr lang="en-US" sz="2300" b="1" dirty="0" smtClean="0"/>
          </a:p>
          <a:p>
            <a:pPr>
              <a:buClr>
                <a:srgbClr val="4A64BF"/>
              </a:buClr>
              <a:buFont typeface="Arial"/>
              <a:buChar char="•"/>
            </a:pPr>
            <a:r>
              <a:rPr lang="en-US" sz="2300" b="1" dirty="0" smtClean="0"/>
              <a:t>Getting adequate sleep</a:t>
            </a:r>
          </a:p>
          <a:p>
            <a:pPr>
              <a:buClr>
                <a:srgbClr val="4A64BF"/>
              </a:buClr>
              <a:buFont typeface="Arial"/>
              <a:buChar char="•"/>
            </a:pPr>
            <a:endParaRPr lang="en-US" sz="2300" b="1" dirty="0" smtClean="0"/>
          </a:p>
          <a:p>
            <a:pPr>
              <a:buClr>
                <a:srgbClr val="4A64BF"/>
              </a:buClr>
              <a:buFont typeface="Arial"/>
              <a:buChar char="•"/>
            </a:pPr>
            <a:r>
              <a:rPr lang="en-US" sz="2300" b="1" dirty="0" smtClean="0"/>
              <a:t>Experiencing positive opportunities to fulfill spiritual needs </a:t>
            </a:r>
          </a:p>
          <a:p>
            <a:pPr>
              <a:buClr>
                <a:schemeClr val="accent2"/>
              </a:buClr>
            </a:pPr>
            <a:r>
              <a:rPr lang="en-US" b="1" dirty="0" smtClean="0"/>
              <a:t>	</a:t>
            </a:r>
            <a:r>
              <a:rPr lang="en-US" sz="2300" b="1" dirty="0" smtClean="0"/>
              <a:t>(which may include active participation in family,</a:t>
            </a:r>
          </a:p>
          <a:p>
            <a:pPr>
              <a:buClr>
                <a:schemeClr val="accent2"/>
              </a:buClr>
            </a:pPr>
            <a:r>
              <a:rPr lang="en-US" sz="2300" b="1" dirty="0" smtClean="0"/>
              <a:t>	faith-based, cultural, community or personally</a:t>
            </a:r>
          </a:p>
          <a:p>
            <a:pPr>
              <a:buClr>
                <a:schemeClr val="accent2"/>
              </a:buClr>
            </a:pPr>
            <a:r>
              <a:rPr lang="en-US" sz="2300" b="1" dirty="0" smtClean="0"/>
              <a:t>	enriching experiences)</a:t>
            </a:r>
          </a:p>
          <a:p>
            <a:endParaRPr lang="en-US" dirty="0" smtClean="0"/>
          </a:p>
          <a:p>
            <a:endParaRPr lang="en-US" dirty="0" smtClean="0"/>
          </a:p>
          <a:p>
            <a:endParaRPr lang="en-US" b="1" i="1" u="sng" dirty="0" smtClean="0">
              <a:solidFill>
                <a:srgbClr val="3366FF"/>
              </a:solidFill>
            </a:endParaRPr>
          </a:p>
          <a:p>
            <a:endParaRPr lang="en-US" dirty="0" smtClean="0">
              <a:solidFill>
                <a:srgbClr val="3366FF"/>
              </a:solidFill>
            </a:endParaRPr>
          </a:p>
          <a:p>
            <a:r>
              <a:rPr lang="en-US" b="1" i="1" u="sng" dirty="0" smtClean="0">
                <a:solidFill>
                  <a:srgbClr val="3366FF"/>
                </a:solidFill>
              </a:rPr>
              <a:t> </a:t>
            </a:r>
          </a:p>
          <a:p>
            <a:endParaRPr lang="en-US" sz="4000" b="1" dirty="0"/>
          </a:p>
        </p:txBody>
      </p:sp>
      <p:pic>
        <p:nvPicPr>
          <p:cNvPr id="3" name="Picture 2" descr="wellaware_cover2.jpeg"/>
          <p:cNvPicPr>
            <a:picLocks noChangeAspect="1"/>
          </p:cNvPicPr>
          <p:nvPr/>
        </p:nvPicPr>
        <p:blipFill>
          <a:blip r:embed="rId2"/>
          <a:srcRect l="2937" t="7392" r="53563" b="26874"/>
          <a:stretch>
            <a:fillRect/>
          </a:stretch>
        </p:blipFill>
        <p:spPr>
          <a:xfrm>
            <a:off x="6934200" y="0"/>
            <a:ext cx="2209800" cy="4065588"/>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533400" y="381000"/>
            <a:ext cx="8077200" cy="5786198"/>
          </a:xfrm>
          <a:prstGeom prst="rect">
            <a:avLst/>
          </a:prstGeom>
          <a:noFill/>
        </p:spPr>
        <p:txBody>
          <a:bodyPr wrap="square" rtlCol="0">
            <a:spAutoFit/>
          </a:bodyPr>
          <a:lstStyle/>
          <a:p>
            <a:r>
              <a:rPr lang="en-US" sz="4000" b="1" dirty="0" smtClean="0">
                <a:solidFill>
                  <a:srgbClr val="165636"/>
                </a:solidFill>
              </a:rPr>
              <a:t>FLOURISHING</a:t>
            </a:r>
          </a:p>
          <a:p>
            <a:endParaRPr lang="en-US" sz="3000" b="1" dirty="0" smtClean="0">
              <a:solidFill>
                <a:srgbClr val="355AB1"/>
              </a:solidFill>
            </a:endParaRPr>
          </a:p>
          <a:p>
            <a:r>
              <a:rPr lang="en-US" b="1" i="1" u="sng" dirty="0" smtClean="0">
                <a:solidFill>
                  <a:srgbClr val="355AB1"/>
                </a:solidFill>
              </a:rPr>
              <a:t>A child who experiences:</a:t>
            </a:r>
          </a:p>
          <a:p>
            <a:pPr>
              <a:buClr>
                <a:srgbClr val="355AB1"/>
              </a:buClr>
              <a:buFont typeface="Wingdings" charset="2"/>
              <a:buChar char="§"/>
            </a:pPr>
            <a:endParaRPr lang="en-US" b="1" i="1" u="sng" dirty="0" smtClean="0">
              <a:solidFill>
                <a:srgbClr val="3366FF"/>
              </a:solidFill>
            </a:endParaRPr>
          </a:p>
          <a:p>
            <a:pPr>
              <a:buClr>
                <a:srgbClr val="355AB1"/>
              </a:buClr>
              <a:buFont typeface="Arial"/>
              <a:buChar char="•"/>
            </a:pPr>
            <a:r>
              <a:rPr lang="en-US" dirty="0" smtClean="0">
                <a:solidFill>
                  <a:srgbClr val="000000"/>
                </a:solidFill>
              </a:rPr>
              <a:t> </a:t>
            </a:r>
            <a:r>
              <a:rPr lang="en-US" u="sng" dirty="0" smtClean="0">
                <a:solidFill>
                  <a:srgbClr val="000000"/>
                </a:solidFill>
              </a:rPr>
              <a:t>P</a:t>
            </a:r>
            <a:r>
              <a:rPr lang="en-US" dirty="0" smtClean="0">
                <a:solidFill>
                  <a:srgbClr val="000000"/>
                </a:solidFill>
              </a:rPr>
              <a:t>ositive emotion (fun, enjoyment)</a:t>
            </a:r>
          </a:p>
          <a:p>
            <a:pPr>
              <a:buClr>
                <a:srgbClr val="355AB1"/>
              </a:buClr>
              <a:buFont typeface="Arial"/>
              <a:buChar char="•"/>
            </a:pPr>
            <a:endParaRPr lang="en-US" sz="1200" dirty="0" smtClean="0">
              <a:solidFill>
                <a:srgbClr val="000000"/>
              </a:solidFill>
            </a:endParaRPr>
          </a:p>
          <a:p>
            <a:pPr marL="0" lvl="1">
              <a:buClr>
                <a:srgbClr val="355AB1"/>
              </a:buClr>
              <a:buFont typeface="Arial"/>
              <a:buChar char="•"/>
            </a:pPr>
            <a:r>
              <a:rPr lang="en-US" dirty="0" smtClean="0">
                <a:solidFill>
                  <a:srgbClr val="000000"/>
                </a:solidFill>
              </a:rPr>
              <a:t> </a:t>
            </a:r>
            <a:r>
              <a:rPr lang="en-US" u="sng" dirty="0" smtClean="0">
                <a:solidFill>
                  <a:srgbClr val="000000"/>
                </a:solidFill>
              </a:rPr>
              <a:t>E</a:t>
            </a:r>
            <a:r>
              <a:rPr lang="en-US" dirty="0" smtClean="0">
                <a:solidFill>
                  <a:srgbClr val="000000"/>
                </a:solidFill>
              </a:rPr>
              <a:t>ngagement (passionately absorbed; “in the </a:t>
            </a:r>
            <a:r>
              <a:rPr lang="en-US" b="1" dirty="0" smtClean="0">
                <a:solidFill>
                  <a:srgbClr val="355AB1"/>
                </a:solidFill>
              </a:rPr>
              <a:t>flow</a:t>
            </a:r>
            <a:r>
              <a:rPr lang="en-US" dirty="0" smtClean="0">
                <a:solidFill>
                  <a:srgbClr val="000000"/>
                </a:solidFill>
              </a:rPr>
              <a:t>”)</a:t>
            </a:r>
          </a:p>
          <a:p>
            <a:pPr>
              <a:buClr>
                <a:srgbClr val="355AB1"/>
              </a:buClr>
            </a:pPr>
            <a:endParaRPr lang="en-US" sz="1200" dirty="0" smtClean="0">
              <a:solidFill>
                <a:srgbClr val="000000"/>
              </a:solidFill>
            </a:endParaRPr>
          </a:p>
          <a:p>
            <a:pPr>
              <a:buClr>
                <a:srgbClr val="355AB1"/>
              </a:buClr>
              <a:buFont typeface="Arial"/>
              <a:buChar char="•"/>
            </a:pPr>
            <a:r>
              <a:rPr lang="en-US" dirty="0" smtClean="0">
                <a:solidFill>
                  <a:srgbClr val="000000"/>
                </a:solidFill>
              </a:rPr>
              <a:t> </a:t>
            </a:r>
            <a:r>
              <a:rPr lang="en-US" u="sng" dirty="0" smtClean="0">
                <a:solidFill>
                  <a:srgbClr val="000000"/>
                </a:solidFill>
              </a:rPr>
              <a:t>R</a:t>
            </a:r>
            <a:r>
              <a:rPr lang="en-US" dirty="0" smtClean="0">
                <a:solidFill>
                  <a:srgbClr val="000000"/>
                </a:solidFill>
              </a:rPr>
              <a:t>elationships (connection)</a:t>
            </a:r>
          </a:p>
          <a:p>
            <a:pPr>
              <a:buClr>
                <a:srgbClr val="355AB1"/>
              </a:buClr>
              <a:buFont typeface="Arial"/>
              <a:buChar char="•"/>
            </a:pPr>
            <a:endParaRPr lang="en-US" sz="1200" dirty="0" smtClean="0">
              <a:solidFill>
                <a:srgbClr val="000000"/>
              </a:solidFill>
            </a:endParaRPr>
          </a:p>
          <a:p>
            <a:pPr>
              <a:buClr>
                <a:srgbClr val="355AB1"/>
              </a:buClr>
              <a:buFont typeface="Arial"/>
              <a:buChar char="•"/>
            </a:pPr>
            <a:r>
              <a:rPr lang="en-US" dirty="0" smtClean="0">
                <a:solidFill>
                  <a:srgbClr val="000000"/>
                </a:solidFill>
              </a:rPr>
              <a:t> </a:t>
            </a:r>
            <a:r>
              <a:rPr lang="en-US" u="sng" dirty="0" smtClean="0">
                <a:solidFill>
                  <a:srgbClr val="000000"/>
                </a:solidFill>
              </a:rPr>
              <a:t>M</a:t>
            </a:r>
            <a:r>
              <a:rPr lang="en-US" dirty="0" smtClean="0">
                <a:solidFill>
                  <a:srgbClr val="000000"/>
                </a:solidFill>
              </a:rPr>
              <a:t>eaning  (purpose, spirituality)</a:t>
            </a:r>
          </a:p>
          <a:p>
            <a:pPr>
              <a:buClr>
                <a:srgbClr val="355AB1"/>
              </a:buClr>
              <a:buFont typeface="Arial"/>
              <a:buChar char="•"/>
            </a:pPr>
            <a:endParaRPr lang="en-US" sz="1200" dirty="0" smtClean="0">
              <a:solidFill>
                <a:srgbClr val="000000"/>
              </a:solidFill>
            </a:endParaRPr>
          </a:p>
          <a:p>
            <a:pPr>
              <a:buClr>
                <a:srgbClr val="355AB1"/>
              </a:buClr>
              <a:buFont typeface="Arial"/>
              <a:buChar char="•"/>
            </a:pPr>
            <a:r>
              <a:rPr lang="en-US" dirty="0" smtClean="0">
                <a:solidFill>
                  <a:srgbClr val="000000"/>
                </a:solidFill>
              </a:rPr>
              <a:t> </a:t>
            </a:r>
            <a:r>
              <a:rPr lang="en-US" u="sng" dirty="0" smtClean="0">
                <a:solidFill>
                  <a:srgbClr val="000000"/>
                </a:solidFill>
              </a:rPr>
              <a:t>A</a:t>
            </a:r>
            <a:r>
              <a:rPr lang="en-US" dirty="0" smtClean="0">
                <a:solidFill>
                  <a:srgbClr val="000000"/>
                </a:solidFill>
              </a:rPr>
              <a:t>ccomplishment (competence) </a:t>
            </a:r>
          </a:p>
          <a:p>
            <a:pPr lvl="1">
              <a:buClr>
                <a:srgbClr val="355AB1"/>
              </a:buClr>
            </a:pPr>
            <a:endParaRPr lang="en-US" dirty="0" smtClean="0">
              <a:solidFill>
                <a:srgbClr val="000000"/>
              </a:solidFill>
            </a:endParaRPr>
          </a:p>
          <a:p>
            <a:pPr lvl="1">
              <a:buClr>
                <a:srgbClr val="355AB1"/>
              </a:buClr>
            </a:pPr>
            <a:endParaRPr lang="en-US" sz="2000" dirty="0" smtClean="0">
              <a:solidFill>
                <a:srgbClr val="000000"/>
              </a:solidFill>
            </a:endParaRPr>
          </a:p>
          <a:p>
            <a:pPr lvl="1">
              <a:buClr>
                <a:srgbClr val="355AB1"/>
              </a:buClr>
            </a:pPr>
            <a:r>
              <a:rPr lang="en-US" sz="2000" dirty="0" smtClean="0">
                <a:solidFill>
                  <a:srgbClr val="000000"/>
                </a:solidFill>
              </a:rPr>
              <a:t>These are the 5 elements of Flourishing according to Positive Psychology Research per Martin Seligman</a:t>
            </a:r>
            <a:endParaRPr lang="en-US" sz="4000" b="1" dirty="0" smtClean="0"/>
          </a:p>
        </p:txBody>
      </p:sp>
      <p:pic>
        <p:nvPicPr>
          <p:cNvPr id="3" name="Picture 2" descr="kids.jpeg"/>
          <p:cNvPicPr>
            <a:picLocks noChangeAspect="1"/>
          </p:cNvPicPr>
          <p:nvPr/>
        </p:nvPicPr>
        <p:blipFill>
          <a:blip r:embed="rId2"/>
          <a:stretch>
            <a:fillRect/>
          </a:stretch>
        </p:blipFill>
        <p:spPr>
          <a:xfrm>
            <a:off x="4648200" y="228600"/>
            <a:ext cx="4495800" cy="1988144"/>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4487863" y="2946400"/>
            <a:ext cx="184150" cy="457200"/>
          </a:xfrm>
          <a:prstGeom prst="rect">
            <a:avLst/>
          </a:prstGeom>
          <a:noFill/>
          <a:ln w="9525">
            <a:noFill/>
            <a:miter lim="800000"/>
            <a:headEnd/>
            <a:tailEnd/>
          </a:ln>
        </p:spPr>
        <p:txBody>
          <a:bodyPr wrap="none">
            <a:prstTxWarp prst="textNoShape">
              <a:avLst/>
            </a:prstTxWarp>
            <a:spAutoFit/>
          </a:bodyPr>
          <a:lstStyle/>
          <a:p>
            <a:endParaRPr lang="en-US" b="0"/>
          </a:p>
        </p:txBody>
      </p:sp>
      <p:sp>
        <p:nvSpPr>
          <p:cNvPr id="53251" name="Rectangle 3"/>
          <p:cNvSpPr>
            <a:spLocks noChangeArrowheads="1"/>
          </p:cNvSpPr>
          <p:nvPr/>
        </p:nvSpPr>
        <p:spPr bwMode="auto">
          <a:xfrm>
            <a:off x="296862" y="1706562"/>
            <a:ext cx="8618537" cy="4832092"/>
          </a:xfrm>
          <a:prstGeom prst="rect">
            <a:avLst/>
          </a:prstGeom>
          <a:noFill/>
          <a:ln w="9525">
            <a:noFill/>
            <a:miter lim="800000"/>
            <a:headEnd/>
            <a:tailEnd/>
          </a:ln>
        </p:spPr>
        <p:txBody>
          <a:bodyPr wrap="square">
            <a:prstTxWarp prst="textNoShape">
              <a:avLst/>
            </a:prstTxWarp>
            <a:spAutoFit/>
          </a:bodyPr>
          <a:lstStyle/>
          <a:p>
            <a:r>
              <a:rPr lang="en-US" b="0" dirty="0"/>
              <a:t>			     Flourishing</a:t>
            </a:r>
          </a:p>
          <a:p>
            <a:r>
              <a:rPr lang="en-US" b="0" dirty="0"/>
              <a:t>		    </a:t>
            </a:r>
            <a:r>
              <a:rPr lang="en-US" b="0" dirty="0" smtClean="0"/>
              <a:t> </a:t>
            </a:r>
            <a:r>
              <a:rPr lang="en-US" sz="1600" b="0" dirty="0" smtClean="0"/>
              <a:t>resilient </a:t>
            </a:r>
            <a:r>
              <a:rPr lang="en-US" sz="1600" b="0" dirty="0"/>
              <a:t>/ active / connected / engaged</a:t>
            </a:r>
          </a:p>
          <a:p>
            <a:r>
              <a:rPr lang="en-US" sz="1600" b="0" dirty="0"/>
              <a:t>		       </a:t>
            </a:r>
            <a:r>
              <a:rPr lang="en-US" sz="1600" b="0" dirty="0" smtClean="0"/>
              <a:t>     emotional </a:t>
            </a:r>
            <a:r>
              <a:rPr lang="en-US" sz="1600" b="0" dirty="0"/>
              <a:t>and spiritual well-being</a:t>
            </a:r>
          </a:p>
          <a:p>
            <a:endParaRPr lang="en-US" b="0" dirty="0"/>
          </a:p>
          <a:p>
            <a:endParaRPr lang="en-US" b="0" dirty="0"/>
          </a:p>
          <a:p>
            <a:endParaRPr lang="en-US" b="0" dirty="0"/>
          </a:p>
          <a:p>
            <a:r>
              <a:rPr lang="en-US" b="0" dirty="0"/>
              <a:t>No Illness					       </a:t>
            </a:r>
            <a:r>
              <a:rPr lang="en-US" b="0" dirty="0" smtClean="0"/>
              <a:t>     Mental </a:t>
            </a:r>
            <a:r>
              <a:rPr lang="en-US" b="0" dirty="0"/>
              <a:t>Illness</a:t>
            </a:r>
            <a:endParaRPr lang="en-US" b="0" dirty="0" smtClean="0"/>
          </a:p>
          <a:p>
            <a:r>
              <a:rPr lang="en-US" sz="1600" b="0" dirty="0" smtClean="0"/>
              <a:t>  </a:t>
            </a:r>
            <a:r>
              <a:rPr lang="en-US" sz="1600" dirty="0" smtClean="0"/>
              <a:t>no </a:t>
            </a:r>
            <a:r>
              <a:rPr lang="en-US" sz="1600" dirty="0"/>
              <a:t>symptoms</a:t>
            </a:r>
            <a:r>
              <a:rPr lang="en-US" sz="1200" dirty="0"/>
              <a:t>					</a:t>
            </a:r>
            <a:r>
              <a:rPr lang="en-US" sz="1200" dirty="0" smtClean="0"/>
              <a:t>	    </a:t>
            </a:r>
            <a:r>
              <a:rPr lang="en-US" sz="1600" dirty="0" smtClean="0"/>
              <a:t>serious </a:t>
            </a:r>
            <a:r>
              <a:rPr lang="en-US" sz="1600" dirty="0"/>
              <a:t>symptoms</a:t>
            </a:r>
            <a:endParaRPr lang="en-US" sz="1600" b="0" dirty="0"/>
          </a:p>
          <a:p>
            <a:endParaRPr lang="en-US" b="0" dirty="0"/>
          </a:p>
          <a:p>
            <a:endParaRPr lang="en-US" b="0" dirty="0"/>
          </a:p>
          <a:p>
            <a:endParaRPr lang="en-US" b="0" dirty="0"/>
          </a:p>
          <a:p>
            <a:endParaRPr lang="en-US" b="0" dirty="0"/>
          </a:p>
          <a:p>
            <a:r>
              <a:rPr lang="en-US" b="0" dirty="0"/>
              <a:t>			    Languishing          </a:t>
            </a:r>
            <a:r>
              <a:rPr lang="en-US" b="0" dirty="0" smtClean="0"/>
              <a:t> 		</a:t>
            </a:r>
          </a:p>
          <a:p>
            <a:r>
              <a:rPr lang="en-US" sz="1200" dirty="0" smtClean="0"/>
              <a:t>								</a:t>
            </a:r>
            <a:r>
              <a:rPr lang="en-US" sz="1200" b="0" dirty="0" smtClean="0"/>
              <a:t>(</a:t>
            </a:r>
            <a:r>
              <a:rPr lang="en-US" sz="1200" b="0" dirty="0"/>
              <a:t>Corey Keys)</a:t>
            </a:r>
          </a:p>
        </p:txBody>
      </p:sp>
      <p:sp>
        <p:nvSpPr>
          <p:cNvPr id="53252" name="AutoShape 4"/>
          <p:cNvSpPr>
            <a:spLocks noChangeArrowheads="1"/>
          </p:cNvSpPr>
          <p:nvPr/>
        </p:nvSpPr>
        <p:spPr bwMode="auto">
          <a:xfrm>
            <a:off x="1905000" y="3048000"/>
            <a:ext cx="4724400" cy="2609850"/>
          </a:xfrm>
          <a:custGeom>
            <a:avLst/>
            <a:gdLst>
              <a:gd name="T0" fmla="*/ 4724400 w 21600"/>
              <a:gd name="T1" fmla="*/ 1304925 h 21600"/>
              <a:gd name="T2" fmla="*/ 2362200 w 21600"/>
              <a:gd name="T3" fmla="*/ 2609850 h 21600"/>
              <a:gd name="T4" fmla="*/ 0 w 21600"/>
              <a:gd name="T5" fmla="*/ 1304925 h 21600"/>
              <a:gd name="T6" fmla="*/ 2362200 w 21600"/>
              <a:gd name="T7" fmla="*/ 0 h 21600"/>
              <a:gd name="T8" fmla="*/ 0 60000 65536"/>
              <a:gd name="T9" fmla="*/ 1 60000 65536"/>
              <a:gd name="T10" fmla="*/ 2 60000 65536"/>
              <a:gd name="T11" fmla="*/ 3 60000 65536"/>
              <a:gd name="T12" fmla="*/ 337 w 21600"/>
              <a:gd name="T13" fmla="*/ 10175 h 21600"/>
              <a:gd name="T14" fmla="*/ 21263 w 21600"/>
              <a:gd name="T15" fmla="*/ 11425 h 21600"/>
            </a:gdLst>
            <a:ahLst/>
            <a:cxnLst>
              <a:cxn ang="T8">
                <a:pos x="T0" y="T1"/>
              </a:cxn>
              <a:cxn ang="T9">
                <a:pos x="T2" y="T3"/>
              </a:cxn>
              <a:cxn ang="T10">
                <a:pos x="T4" y="T5"/>
              </a:cxn>
              <a:cxn ang="T11">
                <a:pos x="T6" y="T7"/>
              </a:cxn>
            </a:cxnLst>
            <a:rect l="T12" t="T13" r="T14" b="T15"/>
            <a:pathLst>
              <a:path w="21600" h="21600">
                <a:moveTo>
                  <a:pt x="10800" y="0"/>
                </a:moveTo>
                <a:lnTo>
                  <a:pt x="6480" y="2326"/>
                </a:lnTo>
                <a:lnTo>
                  <a:pt x="10175" y="2326"/>
                </a:lnTo>
                <a:lnTo>
                  <a:pt x="10175" y="10175"/>
                </a:lnTo>
                <a:lnTo>
                  <a:pt x="2326" y="10175"/>
                </a:lnTo>
                <a:lnTo>
                  <a:pt x="2326" y="6480"/>
                </a:lnTo>
                <a:lnTo>
                  <a:pt x="0" y="10800"/>
                </a:lnTo>
                <a:lnTo>
                  <a:pt x="2326" y="15120"/>
                </a:lnTo>
                <a:lnTo>
                  <a:pt x="2326" y="11425"/>
                </a:lnTo>
                <a:lnTo>
                  <a:pt x="10175" y="11425"/>
                </a:lnTo>
                <a:lnTo>
                  <a:pt x="10175" y="19274"/>
                </a:lnTo>
                <a:lnTo>
                  <a:pt x="6480" y="19274"/>
                </a:lnTo>
                <a:lnTo>
                  <a:pt x="10800" y="21600"/>
                </a:lnTo>
                <a:lnTo>
                  <a:pt x="15120" y="19274"/>
                </a:lnTo>
                <a:lnTo>
                  <a:pt x="11425" y="19274"/>
                </a:lnTo>
                <a:lnTo>
                  <a:pt x="11425" y="11425"/>
                </a:lnTo>
                <a:lnTo>
                  <a:pt x="19274" y="11425"/>
                </a:lnTo>
                <a:lnTo>
                  <a:pt x="19274" y="15120"/>
                </a:lnTo>
                <a:lnTo>
                  <a:pt x="21600" y="10800"/>
                </a:lnTo>
                <a:lnTo>
                  <a:pt x="19274" y="6480"/>
                </a:lnTo>
                <a:lnTo>
                  <a:pt x="19274" y="10175"/>
                </a:lnTo>
                <a:lnTo>
                  <a:pt x="11425" y="10175"/>
                </a:lnTo>
                <a:lnTo>
                  <a:pt x="11425" y="2326"/>
                </a:lnTo>
                <a:lnTo>
                  <a:pt x="15120" y="2326"/>
                </a:lnTo>
                <a:close/>
              </a:path>
            </a:pathLst>
          </a:custGeom>
          <a:solidFill>
            <a:srgbClr val="4A64BF"/>
          </a:solidFill>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en-US" dirty="0">
              <a:solidFill>
                <a:srgbClr val="355AB1"/>
              </a:solidFill>
            </a:endParaRPr>
          </a:p>
        </p:txBody>
      </p:sp>
      <p:sp>
        <p:nvSpPr>
          <p:cNvPr id="53253" name="Rectangle 5"/>
          <p:cNvSpPr>
            <a:spLocks noChangeArrowheads="1"/>
          </p:cNvSpPr>
          <p:nvPr/>
        </p:nvSpPr>
        <p:spPr bwMode="auto">
          <a:xfrm>
            <a:off x="2057400" y="515938"/>
            <a:ext cx="4975800" cy="523220"/>
          </a:xfrm>
          <a:prstGeom prst="rect">
            <a:avLst/>
          </a:prstGeom>
          <a:noFill/>
          <a:ln w="9525">
            <a:noFill/>
            <a:miter lim="800000"/>
            <a:headEnd/>
            <a:tailEnd/>
          </a:ln>
        </p:spPr>
        <p:txBody>
          <a:bodyPr wrap="square">
            <a:prstTxWarp prst="textNoShape">
              <a:avLst/>
            </a:prstTxWarp>
            <a:spAutoFit/>
          </a:bodyPr>
          <a:lstStyle/>
          <a:p>
            <a:r>
              <a:rPr lang="en-US" sz="2800" b="1" dirty="0">
                <a:solidFill>
                  <a:srgbClr val="165636"/>
                </a:solidFill>
              </a:rPr>
              <a:t>OPTIMAL MENTAL HEALTH</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990600" y="152400"/>
            <a:ext cx="7315200" cy="733425"/>
          </a:xfrm>
        </p:spPr>
        <p:txBody>
          <a:bodyPr wrap="none" anchor="t"/>
          <a:lstStyle/>
          <a:p>
            <a:pPr eaLnBrk="1" hangingPunct="1"/>
            <a:r>
              <a:rPr lang="en-US" sz="4000" b="1" i="1" dirty="0" smtClean="0">
                <a:solidFill>
                  <a:srgbClr val="165636"/>
                </a:solidFill>
              </a:rPr>
              <a:t>Well Being Model</a:t>
            </a:r>
          </a:p>
        </p:txBody>
      </p:sp>
      <p:sp>
        <p:nvSpPr>
          <p:cNvPr id="23555" name="Oval 3"/>
          <p:cNvSpPr>
            <a:spLocks noChangeArrowheads="1"/>
          </p:cNvSpPr>
          <p:nvPr/>
        </p:nvSpPr>
        <p:spPr bwMode="auto">
          <a:xfrm>
            <a:off x="2971800" y="2362200"/>
            <a:ext cx="2808288" cy="2971800"/>
          </a:xfrm>
          <a:prstGeom prst="ellipse">
            <a:avLst/>
          </a:prstGeom>
          <a:solidFill>
            <a:srgbClr val="00A599">
              <a:alpha val="50195"/>
            </a:srgbClr>
          </a:solidFill>
          <a:ln w="38100">
            <a:solidFill>
              <a:srgbClr val="00A599"/>
            </a:solidFill>
            <a:round/>
            <a:headEnd/>
            <a:tailEnd/>
          </a:ln>
        </p:spPr>
        <p:txBody>
          <a:bodyPr wrap="none" anchor="ctr">
            <a:prstTxWarp prst="textNoShape">
              <a:avLst/>
            </a:prstTxWarp>
          </a:bodyPr>
          <a:lstStyle/>
          <a:p>
            <a:endParaRPr lang="en-US" sz="1800">
              <a:solidFill>
                <a:srgbClr val="565A5C"/>
              </a:solidFill>
              <a:ea typeface="Arial" charset="0"/>
              <a:cs typeface="Arial" charset="0"/>
            </a:endParaRPr>
          </a:p>
        </p:txBody>
      </p:sp>
      <p:sp>
        <p:nvSpPr>
          <p:cNvPr id="23556" name="Oval 4"/>
          <p:cNvSpPr>
            <a:spLocks noChangeArrowheads="1"/>
          </p:cNvSpPr>
          <p:nvPr/>
        </p:nvSpPr>
        <p:spPr bwMode="auto">
          <a:xfrm>
            <a:off x="3733800" y="1066800"/>
            <a:ext cx="2895600" cy="2806700"/>
          </a:xfrm>
          <a:prstGeom prst="ellipse">
            <a:avLst/>
          </a:prstGeom>
          <a:solidFill>
            <a:srgbClr val="6639B7">
              <a:alpha val="50195"/>
            </a:srgbClr>
          </a:solidFill>
          <a:ln w="38100">
            <a:solidFill>
              <a:srgbClr val="6639B7"/>
            </a:solidFill>
            <a:round/>
            <a:headEnd/>
            <a:tailEnd/>
          </a:ln>
        </p:spPr>
        <p:txBody>
          <a:bodyPr wrap="none" anchor="ctr">
            <a:prstTxWarp prst="textNoShape">
              <a:avLst/>
            </a:prstTxWarp>
          </a:bodyPr>
          <a:lstStyle/>
          <a:p>
            <a:endParaRPr lang="en-US" sz="1800">
              <a:solidFill>
                <a:srgbClr val="565A5C"/>
              </a:solidFill>
              <a:ea typeface="Arial" charset="0"/>
              <a:cs typeface="Arial" charset="0"/>
            </a:endParaRPr>
          </a:p>
        </p:txBody>
      </p:sp>
      <p:sp>
        <p:nvSpPr>
          <p:cNvPr id="23557" name="Oval 5"/>
          <p:cNvSpPr>
            <a:spLocks noChangeArrowheads="1"/>
          </p:cNvSpPr>
          <p:nvPr/>
        </p:nvSpPr>
        <p:spPr bwMode="auto">
          <a:xfrm>
            <a:off x="2286000" y="1143000"/>
            <a:ext cx="2808288" cy="2667000"/>
          </a:xfrm>
          <a:prstGeom prst="ellipse">
            <a:avLst/>
          </a:prstGeom>
          <a:solidFill>
            <a:srgbClr val="69BE28">
              <a:alpha val="50195"/>
            </a:srgbClr>
          </a:solidFill>
          <a:ln w="38100">
            <a:solidFill>
              <a:srgbClr val="69BE28"/>
            </a:solidFill>
            <a:round/>
            <a:headEnd/>
            <a:tailEnd/>
          </a:ln>
        </p:spPr>
        <p:txBody>
          <a:bodyPr wrap="none" anchor="ctr">
            <a:prstTxWarp prst="textNoShape">
              <a:avLst/>
            </a:prstTxWarp>
          </a:bodyPr>
          <a:lstStyle/>
          <a:p>
            <a:endParaRPr lang="en-US" sz="1800">
              <a:solidFill>
                <a:srgbClr val="565A5C"/>
              </a:solidFill>
              <a:ea typeface="Arial" charset="0"/>
              <a:cs typeface="Arial" charset="0"/>
            </a:endParaRPr>
          </a:p>
        </p:txBody>
      </p:sp>
      <p:sp>
        <p:nvSpPr>
          <p:cNvPr id="23558" name="Text Box 6"/>
          <p:cNvSpPr txBox="1">
            <a:spLocks noChangeArrowheads="1"/>
          </p:cNvSpPr>
          <p:nvPr/>
        </p:nvSpPr>
        <p:spPr bwMode="auto">
          <a:xfrm>
            <a:off x="2286000" y="1600200"/>
            <a:ext cx="1905000" cy="692497"/>
          </a:xfrm>
          <a:prstGeom prst="rect">
            <a:avLst/>
          </a:prstGeom>
          <a:noFill/>
          <a:ln w="9525">
            <a:noFill/>
            <a:miter lim="800000"/>
            <a:headEnd/>
            <a:tailEnd/>
          </a:ln>
        </p:spPr>
        <p:txBody>
          <a:bodyPr wrap="square">
            <a:prstTxWarp prst="textNoShape">
              <a:avLst/>
            </a:prstTxWarp>
            <a:spAutoFit/>
          </a:bodyPr>
          <a:lstStyle/>
          <a:p>
            <a:r>
              <a:rPr lang="en-US" sz="1400" b="1" dirty="0" smtClean="0"/>
              <a:t>    </a:t>
            </a:r>
            <a:r>
              <a:rPr lang="en-US" sz="1300" b="1" u="sng" dirty="0" smtClean="0"/>
              <a:t>Social-Emotional</a:t>
            </a:r>
            <a:endParaRPr lang="en-US" sz="1300" b="1" dirty="0" smtClean="0"/>
          </a:p>
          <a:p>
            <a:r>
              <a:rPr lang="en-US" sz="1300" b="1" dirty="0" smtClean="0"/>
              <a:t> </a:t>
            </a:r>
            <a:r>
              <a:rPr lang="en-US" sz="1300" b="1" u="sng" dirty="0" smtClean="0"/>
              <a:t>Learning Skills to:</a:t>
            </a:r>
          </a:p>
          <a:p>
            <a:r>
              <a:rPr lang="en-US" sz="1200" b="1" dirty="0" smtClean="0"/>
              <a:t>       Self Regulate</a:t>
            </a:r>
          </a:p>
        </p:txBody>
      </p:sp>
      <p:sp>
        <p:nvSpPr>
          <p:cNvPr id="23559" name="Text Box 7"/>
          <p:cNvSpPr txBox="1">
            <a:spLocks noChangeArrowheads="1"/>
          </p:cNvSpPr>
          <p:nvPr/>
        </p:nvSpPr>
        <p:spPr bwMode="auto">
          <a:xfrm>
            <a:off x="4648200" y="1371600"/>
            <a:ext cx="2133600" cy="1415772"/>
          </a:xfrm>
          <a:prstGeom prst="rect">
            <a:avLst/>
          </a:prstGeom>
          <a:noFill/>
          <a:ln w="9525">
            <a:noFill/>
            <a:miter lim="800000"/>
            <a:headEnd/>
            <a:tailEnd/>
          </a:ln>
        </p:spPr>
        <p:txBody>
          <a:bodyPr wrap="square">
            <a:prstTxWarp prst="textNoShape">
              <a:avLst/>
            </a:prstTxWarp>
            <a:spAutoFit/>
          </a:bodyPr>
          <a:lstStyle/>
          <a:p>
            <a:r>
              <a:rPr lang="en-US" sz="1300" b="1" u="sng" dirty="0" smtClean="0">
                <a:solidFill>
                  <a:srgbClr val="000000"/>
                </a:solidFill>
              </a:rPr>
              <a:t>Experiences of</a:t>
            </a:r>
            <a:r>
              <a:rPr lang="en-US" sz="1300" b="1" dirty="0" smtClean="0">
                <a:solidFill>
                  <a:srgbClr val="000000"/>
                </a:solidFill>
              </a:rPr>
              <a:t>:</a:t>
            </a:r>
          </a:p>
          <a:p>
            <a:r>
              <a:rPr lang="en-US" sz="1200" dirty="0" smtClean="0">
                <a:solidFill>
                  <a:srgbClr val="000000"/>
                </a:solidFill>
              </a:rPr>
              <a:t>     </a:t>
            </a:r>
            <a:r>
              <a:rPr lang="en-US" sz="1200" b="1" u="sng" dirty="0" smtClean="0">
                <a:solidFill>
                  <a:srgbClr val="000000"/>
                </a:solidFill>
              </a:rPr>
              <a:t>P</a:t>
            </a:r>
            <a:r>
              <a:rPr lang="en-US" sz="1200" b="1" dirty="0" smtClean="0">
                <a:solidFill>
                  <a:srgbClr val="000000"/>
                </a:solidFill>
              </a:rPr>
              <a:t>ositive Emotion </a:t>
            </a:r>
          </a:p>
          <a:p>
            <a:r>
              <a:rPr lang="en-US" sz="1200" b="1" dirty="0" smtClean="0">
                <a:solidFill>
                  <a:srgbClr val="000000"/>
                </a:solidFill>
              </a:rPr>
              <a:t>         </a:t>
            </a:r>
            <a:r>
              <a:rPr lang="en-US" sz="1200" b="1" u="sng" dirty="0" smtClean="0">
                <a:solidFill>
                  <a:srgbClr val="000000"/>
                </a:solidFill>
              </a:rPr>
              <a:t>E</a:t>
            </a:r>
            <a:r>
              <a:rPr lang="en-US" sz="1200" b="1" dirty="0" smtClean="0">
                <a:solidFill>
                  <a:srgbClr val="000000"/>
                </a:solidFill>
              </a:rPr>
              <a:t>ngagement</a:t>
            </a:r>
          </a:p>
          <a:p>
            <a:r>
              <a:rPr lang="en-US" sz="1200" b="1" dirty="0" smtClean="0">
                <a:solidFill>
                  <a:srgbClr val="000000"/>
                </a:solidFill>
              </a:rPr>
              <a:t>          </a:t>
            </a:r>
            <a:r>
              <a:rPr lang="en-US" sz="1200" b="1" u="sng" dirty="0" smtClean="0">
                <a:solidFill>
                  <a:srgbClr val="000000"/>
                </a:solidFill>
              </a:rPr>
              <a:t>R</a:t>
            </a:r>
            <a:r>
              <a:rPr lang="en-US" sz="1200" b="1" dirty="0" smtClean="0">
                <a:solidFill>
                  <a:srgbClr val="000000"/>
                </a:solidFill>
              </a:rPr>
              <a:t>elationship</a:t>
            </a:r>
          </a:p>
          <a:p>
            <a:r>
              <a:rPr lang="en-US" sz="1200" b="1" dirty="0" smtClean="0">
                <a:solidFill>
                  <a:srgbClr val="000000"/>
                </a:solidFill>
              </a:rPr>
              <a:t>           </a:t>
            </a:r>
            <a:r>
              <a:rPr lang="en-US" sz="1200" b="1" u="sng" dirty="0" smtClean="0">
                <a:solidFill>
                  <a:srgbClr val="000000"/>
                </a:solidFill>
              </a:rPr>
              <a:t>M</a:t>
            </a:r>
            <a:r>
              <a:rPr lang="en-US" sz="1200" b="1" dirty="0" smtClean="0">
                <a:solidFill>
                  <a:srgbClr val="000000"/>
                </a:solidFill>
              </a:rPr>
              <a:t>eaning </a:t>
            </a:r>
          </a:p>
          <a:p>
            <a:r>
              <a:rPr lang="en-US" sz="1200" b="1" dirty="0" smtClean="0">
                <a:solidFill>
                  <a:srgbClr val="000000"/>
                </a:solidFill>
              </a:rPr>
              <a:t>             </a:t>
            </a:r>
            <a:r>
              <a:rPr lang="en-US" sz="1200" b="1" u="sng" dirty="0" smtClean="0">
                <a:solidFill>
                  <a:srgbClr val="000000"/>
                </a:solidFill>
              </a:rPr>
              <a:t>A</a:t>
            </a:r>
            <a:r>
              <a:rPr lang="en-US" sz="1200" b="1" dirty="0" smtClean="0">
                <a:solidFill>
                  <a:srgbClr val="000000"/>
                </a:solidFill>
              </a:rPr>
              <a:t>ccomplishment</a:t>
            </a:r>
          </a:p>
          <a:p>
            <a:r>
              <a:rPr lang="en-US" sz="1200" b="1" dirty="0" smtClean="0">
                <a:solidFill>
                  <a:srgbClr val="000000"/>
                </a:solidFill>
              </a:rPr>
              <a:t>	</a:t>
            </a:r>
            <a:r>
              <a:rPr lang="en-US" sz="1200" dirty="0" smtClean="0">
                <a:solidFill>
                  <a:srgbClr val="000000"/>
                </a:solidFill>
              </a:rPr>
              <a:t>(Seligman)</a:t>
            </a:r>
            <a:endParaRPr lang="en-US" sz="1600" dirty="0">
              <a:solidFill>
                <a:srgbClr val="000000"/>
              </a:solidFill>
            </a:endParaRPr>
          </a:p>
        </p:txBody>
      </p:sp>
      <p:sp>
        <p:nvSpPr>
          <p:cNvPr id="23560" name="Text Box 8"/>
          <p:cNvSpPr txBox="1">
            <a:spLocks noChangeArrowheads="1"/>
          </p:cNvSpPr>
          <p:nvPr/>
        </p:nvSpPr>
        <p:spPr bwMode="auto">
          <a:xfrm>
            <a:off x="3352800" y="3962400"/>
            <a:ext cx="2667000" cy="1231106"/>
          </a:xfrm>
          <a:prstGeom prst="rect">
            <a:avLst/>
          </a:prstGeom>
          <a:noFill/>
          <a:ln w="9525">
            <a:noFill/>
            <a:miter lim="800000"/>
            <a:headEnd/>
            <a:tailEnd/>
          </a:ln>
        </p:spPr>
        <p:txBody>
          <a:bodyPr wrap="square">
            <a:prstTxWarp prst="textNoShape">
              <a:avLst/>
            </a:prstTxWarp>
            <a:spAutoFit/>
          </a:bodyPr>
          <a:lstStyle/>
          <a:p>
            <a:r>
              <a:rPr lang="en-US" sz="1300" b="1" u="sng" dirty="0" smtClean="0">
                <a:solidFill>
                  <a:srgbClr val="000000"/>
                </a:solidFill>
              </a:rPr>
              <a:t>Lifestyle Balance through</a:t>
            </a:r>
            <a:r>
              <a:rPr lang="en-US" sz="1300" b="1" dirty="0" smtClean="0">
                <a:solidFill>
                  <a:srgbClr val="000000"/>
                </a:solidFill>
              </a:rPr>
              <a:t>: </a:t>
            </a:r>
            <a:r>
              <a:rPr lang="en-US" sz="1300" b="1" u="sng" dirty="0" smtClean="0">
                <a:solidFill>
                  <a:srgbClr val="000000"/>
                </a:solidFill>
              </a:rPr>
              <a:t> </a:t>
            </a:r>
          </a:p>
          <a:p>
            <a:r>
              <a:rPr lang="en-US" sz="1200" b="1" dirty="0" smtClean="0">
                <a:solidFill>
                  <a:srgbClr val="000000"/>
                </a:solidFill>
              </a:rPr>
              <a:t>           Fitness</a:t>
            </a:r>
            <a:endParaRPr lang="en-US" sz="1200" b="1" i="1" dirty="0" smtClean="0">
              <a:solidFill>
                <a:srgbClr val="000000"/>
              </a:solidFill>
            </a:endParaRPr>
          </a:p>
          <a:p>
            <a:r>
              <a:rPr lang="en-US" sz="1200" b="1" dirty="0" smtClean="0">
                <a:solidFill>
                  <a:srgbClr val="000000"/>
                </a:solidFill>
              </a:rPr>
              <a:t>           Sleep</a:t>
            </a:r>
          </a:p>
          <a:p>
            <a:r>
              <a:rPr lang="en-US" sz="1200" b="1" dirty="0" smtClean="0">
                <a:solidFill>
                  <a:srgbClr val="000000"/>
                </a:solidFill>
              </a:rPr>
              <a:t>           Nutrition</a:t>
            </a:r>
          </a:p>
          <a:p>
            <a:r>
              <a:rPr lang="en-US" sz="1200" b="1" dirty="0" smtClean="0">
                <a:solidFill>
                  <a:srgbClr val="000000"/>
                </a:solidFill>
              </a:rPr>
              <a:t>           Spirituality</a:t>
            </a:r>
            <a:endParaRPr lang="en-US" sz="1200" b="1" dirty="0">
              <a:solidFill>
                <a:srgbClr val="000000"/>
              </a:solidFill>
            </a:endParaRPr>
          </a:p>
          <a:p>
            <a:endParaRPr lang="en-US" sz="1200" i="1" dirty="0"/>
          </a:p>
        </p:txBody>
      </p:sp>
      <p:sp>
        <p:nvSpPr>
          <p:cNvPr id="23561" name="Text Box 9"/>
          <p:cNvSpPr txBox="1">
            <a:spLocks noChangeArrowheads="1"/>
          </p:cNvSpPr>
          <p:nvPr/>
        </p:nvSpPr>
        <p:spPr bwMode="auto">
          <a:xfrm>
            <a:off x="3733800" y="2514600"/>
            <a:ext cx="1371600" cy="353943"/>
          </a:xfrm>
          <a:prstGeom prst="rect">
            <a:avLst/>
          </a:prstGeom>
          <a:noFill/>
          <a:ln w="9525">
            <a:noFill/>
            <a:miter lim="800000"/>
            <a:headEnd/>
            <a:tailEnd/>
          </a:ln>
        </p:spPr>
        <p:txBody>
          <a:bodyPr wrap="square">
            <a:prstTxWarp prst="textNoShape">
              <a:avLst/>
            </a:prstTxWarp>
            <a:spAutoFit/>
          </a:bodyPr>
          <a:lstStyle/>
          <a:p>
            <a:pPr algn="ctr">
              <a:spcBef>
                <a:spcPct val="50000"/>
              </a:spcBef>
            </a:pPr>
            <a:r>
              <a:rPr lang="en-US" sz="1700" b="1" u="sng" dirty="0">
                <a:solidFill>
                  <a:srgbClr val="000000"/>
                </a:solidFill>
                <a:latin typeface="Calibri" charset="0"/>
                <a:ea typeface="Arial" charset="0"/>
                <a:cs typeface="Arial" charset="0"/>
              </a:rPr>
              <a:t>Relationship</a:t>
            </a:r>
          </a:p>
        </p:txBody>
      </p:sp>
      <p:sp>
        <p:nvSpPr>
          <p:cNvPr id="23562" name="Rectangle 10"/>
          <p:cNvSpPr>
            <a:spLocks noChangeArrowheads="1"/>
          </p:cNvSpPr>
          <p:nvPr/>
        </p:nvSpPr>
        <p:spPr bwMode="auto">
          <a:xfrm>
            <a:off x="381000" y="1676400"/>
            <a:ext cx="2169170" cy="553998"/>
          </a:xfrm>
          <a:prstGeom prst="rect">
            <a:avLst/>
          </a:prstGeom>
          <a:noFill/>
          <a:ln w="9525">
            <a:noFill/>
            <a:miter lim="800000"/>
            <a:headEnd/>
            <a:tailEnd/>
          </a:ln>
        </p:spPr>
        <p:txBody>
          <a:bodyPr wrap="square">
            <a:prstTxWarp prst="textNoShape">
              <a:avLst/>
            </a:prstTxWarp>
            <a:spAutoFit/>
          </a:bodyPr>
          <a:lstStyle/>
          <a:p>
            <a:r>
              <a:rPr lang="en-US" sz="3000" b="1" dirty="0">
                <a:solidFill>
                  <a:srgbClr val="355AB1"/>
                </a:solidFill>
              </a:rPr>
              <a:t>Resilient</a:t>
            </a:r>
          </a:p>
        </p:txBody>
      </p:sp>
      <p:sp>
        <p:nvSpPr>
          <p:cNvPr id="23563" name="Rectangle 11"/>
          <p:cNvSpPr>
            <a:spLocks noChangeArrowheads="1"/>
          </p:cNvSpPr>
          <p:nvPr/>
        </p:nvSpPr>
        <p:spPr bwMode="auto">
          <a:xfrm>
            <a:off x="6705600" y="1828800"/>
            <a:ext cx="2438400" cy="553998"/>
          </a:xfrm>
          <a:prstGeom prst="rect">
            <a:avLst/>
          </a:prstGeom>
          <a:noFill/>
          <a:ln w="9525">
            <a:noFill/>
            <a:miter lim="800000"/>
            <a:headEnd/>
            <a:tailEnd/>
          </a:ln>
        </p:spPr>
        <p:txBody>
          <a:bodyPr wrap="square">
            <a:prstTxWarp prst="textNoShape">
              <a:avLst/>
            </a:prstTxWarp>
            <a:spAutoFit/>
          </a:bodyPr>
          <a:lstStyle/>
          <a:p>
            <a:r>
              <a:rPr lang="en-US" sz="3000" b="1" dirty="0">
                <a:solidFill>
                  <a:srgbClr val="355AB1"/>
                </a:solidFill>
              </a:rPr>
              <a:t>Flourishing</a:t>
            </a:r>
          </a:p>
        </p:txBody>
      </p:sp>
      <p:sp>
        <p:nvSpPr>
          <p:cNvPr id="23564" name="Rectangle 12"/>
          <p:cNvSpPr>
            <a:spLocks noChangeArrowheads="1"/>
          </p:cNvSpPr>
          <p:nvPr/>
        </p:nvSpPr>
        <p:spPr bwMode="auto">
          <a:xfrm>
            <a:off x="1600200" y="4343400"/>
            <a:ext cx="1565646" cy="553998"/>
          </a:xfrm>
          <a:prstGeom prst="rect">
            <a:avLst/>
          </a:prstGeom>
          <a:noFill/>
          <a:ln w="9525">
            <a:noFill/>
            <a:miter lim="800000"/>
            <a:headEnd/>
            <a:tailEnd/>
          </a:ln>
        </p:spPr>
        <p:txBody>
          <a:bodyPr wrap="square">
            <a:prstTxWarp prst="textNoShape">
              <a:avLst/>
            </a:prstTxWarp>
            <a:spAutoFit/>
          </a:bodyPr>
          <a:lstStyle/>
          <a:p>
            <a:r>
              <a:rPr lang="en-US" sz="3000" b="1" dirty="0">
                <a:solidFill>
                  <a:srgbClr val="355AB1"/>
                </a:solidFill>
              </a:rPr>
              <a:t>Active</a:t>
            </a:r>
          </a:p>
        </p:txBody>
      </p:sp>
      <p:sp>
        <p:nvSpPr>
          <p:cNvPr id="23565" name="Rectangle 13"/>
          <p:cNvSpPr>
            <a:spLocks noChangeArrowheads="1"/>
          </p:cNvSpPr>
          <p:nvPr/>
        </p:nvSpPr>
        <p:spPr bwMode="auto">
          <a:xfrm>
            <a:off x="3886201" y="4876800"/>
            <a:ext cx="4724400" cy="1292662"/>
          </a:xfrm>
          <a:prstGeom prst="rect">
            <a:avLst/>
          </a:prstGeom>
          <a:noFill/>
          <a:ln w="9525">
            <a:noFill/>
            <a:miter lim="800000"/>
            <a:headEnd/>
            <a:tailEnd/>
          </a:ln>
        </p:spPr>
        <p:txBody>
          <a:bodyPr wrap="square">
            <a:prstTxWarp prst="textNoShape">
              <a:avLst/>
            </a:prstTxWarp>
            <a:spAutoFit/>
          </a:bodyPr>
          <a:lstStyle/>
          <a:p>
            <a:pPr lvl="1">
              <a:buFontTx/>
              <a:buChar char="•"/>
            </a:pPr>
            <a:endParaRPr lang="en-US" sz="1200" dirty="0" smtClean="0"/>
          </a:p>
          <a:p>
            <a:pPr lvl="1"/>
            <a:r>
              <a:rPr lang="en-US" sz="1200" i="1" dirty="0"/>
              <a:t>			       </a:t>
            </a:r>
            <a:r>
              <a:rPr lang="en-US" sz="1200" i="1" dirty="0" smtClean="0"/>
              <a:t> </a:t>
            </a:r>
          </a:p>
          <a:p>
            <a:pPr lvl="1"/>
            <a:endParaRPr lang="en-US" sz="1200" i="1" dirty="0" smtClean="0"/>
          </a:p>
          <a:p>
            <a:pPr lvl="1"/>
            <a:endParaRPr lang="en-US" sz="1200" i="1" dirty="0" smtClean="0"/>
          </a:p>
          <a:p>
            <a:pPr lvl="1"/>
            <a:endParaRPr lang="en-US" sz="1200" i="1" dirty="0" smtClean="0"/>
          </a:p>
          <a:p>
            <a:pPr lvl="1" algn="r"/>
            <a:r>
              <a:rPr lang="en-US" sz="1800" i="1" dirty="0" smtClean="0"/>
              <a:t> </a:t>
            </a:r>
            <a:r>
              <a:rPr lang="en-US" sz="1200" b="1" i="1" dirty="0" smtClean="0">
                <a:solidFill>
                  <a:srgbClr val="355AB1"/>
                </a:solidFill>
              </a:rPr>
              <a:t>Carney, 2015 “Well Aware”</a:t>
            </a:r>
            <a:endParaRPr lang="en-US" sz="1200" b="1" dirty="0">
              <a:solidFill>
                <a:srgbClr val="355AB1"/>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30052" name="Picture 4"/>
          <p:cNvPicPr>
            <a:picLocks noChangeAspect="1" noChangeArrowheads="1"/>
          </p:cNvPicPr>
          <p:nvPr/>
        </p:nvPicPr>
        <p:blipFill>
          <a:blip r:embed="rId2"/>
          <a:srcRect/>
          <a:stretch>
            <a:fillRect/>
          </a:stretch>
        </p:blipFill>
        <p:spPr bwMode="auto">
          <a:xfrm>
            <a:off x="228600" y="4379196"/>
            <a:ext cx="2137507" cy="2326403"/>
          </a:xfrm>
          <a:prstGeom prst="rect">
            <a:avLst/>
          </a:prstGeom>
          <a:noFill/>
          <a:ln w="9525">
            <a:noFill/>
            <a:miter lim="800000"/>
            <a:headEnd/>
            <a:tailEnd/>
          </a:ln>
          <a:effectLst/>
        </p:spPr>
      </p:pic>
      <p:sp>
        <p:nvSpPr>
          <p:cNvPr id="2" name="TextBox 1"/>
          <p:cNvSpPr txBox="1"/>
          <p:nvPr/>
        </p:nvSpPr>
        <p:spPr>
          <a:xfrm>
            <a:off x="838200" y="838200"/>
            <a:ext cx="4648200" cy="5632311"/>
          </a:xfrm>
          <a:prstGeom prst="rect">
            <a:avLst/>
          </a:prstGeom>
          <a:noFill/>
        </p:spPr>
        <p:txBody>
          <a:bodyPr wrap="square" rtlCol="0">
            <a:spAutoFit/>
          </a:bodyPr>
          <a:lstStyle/>
          <a:p>
            <a:r>
              <a:rPr lang="en-US" sz="4000" b="1" dirty="0" smtClean="0">
                <a:solidFill>
                  <a:srgbClr val="165636"/>
                </a:solidFill>
              </a:rPr>
              <a:t>RELATIONSHIPS</a:t>
            </a:r>
          </a:p>
          <a:p>
            <a:endParaRPr lang="en-US" b="1" dirty="0" smtClean="0">
              <a:solidFill>
                <a:srgbClr val="355AB1"/>
              </a:solidFill>
            </a:endParaRPr>
          </a:p>
          <a:p>
            <a:r>
              <a:rPr lang="en-US" b="1" i="1" u="sng" dirty="0" smtClean="0">
                <a:solidFill>
                  <a:srgbClr val="355AB1"/>
                </a:solidFill>
              </a:rPr>
              <a:t>with caring adults</a:t>
            </a:r>
            <a:r>
              <a:rPr lang="en-US" b="1" i="1" dirty="0" smtClean="0">
                <a:solidFill>
                  <a:srgbClr val="355AB1"/>
                </a:solidFill>
              </a:rPr>
              <a:t>:</a:t>
            </a:r>
          </a:p>
          <a:p>
            <a:pPr>
              <a:buClr>
                <a:srgbClr val="355AB1"/>
              </a:buClr>
              <a:buFont typeface="Wingdings" charset="2"/>
              <a:buChar char="§"/>
            </a:pPr>
            <a:r>
              <a:rPr lang="en-US" dirty="0" smtClean="0"/>
              <a:t>	Parents</a:t>
            </a:r>
          </a:p>
          <a:p>
            <a:pPr>
              <a:buClr>
                <a:srgbClr val="355AB1"/>
              </a:buClr>
              <a:buFont typeface="Wingdings" charset="2"/>
              <a:buChar char="§"/>
            </a:pPr>
            <a:r>
              <a:rPr lang="en-US" dirty="0" smtClean="0"/>
              <a:t>	Teachers</a:t>
            </a:r>
          </a:p>
          <a:p>
            <a:pPr>
              <a:buClr>
                <a:srgbClr val="355AB1"/>
              </a:buClr>
              <a:buFont typeface="Wingdings" charset="2"/>
              <a:buChar char="§"/>
            </a:pPr>
            <a:r>
              <a:rPr lang="en-US" dirty="0" smtClean="0"/>
              <a:t>	Relatives</a:t>
            </a:r>
          </a:p>
          <a:p>
            <a:pPr>
              <a:buClr>
                <a:srgbClr val="355AB1"/>
              </a:buClr>
              <a:buFont typeface="Wingdings" charset="2"/>
              <a:buChar char="§"/>
            </a:pPr>
            <a:r>
              <a:rPr lang="en-US" dirty="0" smtClean="0"/>
              <a:t>	Faith-based</a:t>
            </a:r>
          </a:p>
          <a:p>
            <a:pPr>
              <a:buClr>
                <a:srgbClr val="355AB1"/>
              </a:buClr>
              <a:buFont typeface="Wingdings" charset="2"/>
              <a:buChar char="§"/>
            </a:pPr>
            <a:r>
              <a:rPr lang="en-US" dirty="0" smtClean="0"/>
              <a:t>	Coaches</a:t>
            </a:r>
          </a:p>
          <a:p>
            <a:pPr>
              <a:buClr>
                <a:srgbClr val="355AB1"/>
              </a:buClr>
              <a:buFont typeface="Wingdings" charset="2"/>
              <a:buChar char="§"/>
            </a:pPr>
            <a:r>
              <a:rPr lang="en-US" dirty="0" smtClean="0"/>
              <a:t>	Others………</a:t>
            </a:r>
          </a:p>
          <a:p>
            <a:endParaRPr lang="en-US" dirty="0" smtClean="0"/>
          </a:p>
          <a:p>
            <a:r>
              <a:rPr lang="en-US" dirty="0" smtClean="0"/>
              <a:t>	</a:t>
            </a:r>
          </a:p>
          <a:p>
            <a:endParaRPr lang="en-US" sz="4000" b="1" dirty="0" smtClean="0"/>
          </a:p>
          <a:p>
            <a:endParaRPr lang="en-US" sz="4000" b="1" dirty="0" smtClean="0"/>
          </a:p>
        </p:txBody>
      </p:sp>
      <p:pic>
        <p:nvPicPr>
          <p:cNvPr id="130050" name="Picture 2"/>
          <p:cNvPicPr>
            <a:picLocks noChangeAspect="1" noChangeArrowheads="1"/>
          </p:cNvPicPr>
          <p:nvPr/>
        </p:nvPicPr>
        <p:blipFill>
          <a:blip r:embed="rId3"/>
          <a:srcRect/>
          <a:stretch>
            <a:fillRect/>
          </a:stretch>
        </p:blipFill>
        <p:spPr bwMode="auto">
          <a:xfrm>
            <a:off x="5232400" y="0"/>
            <a:ext cx="3911600" cy="2082800"/>
          </a:xfrm>
          <a:prstGeom prst="rect">
            <a:avLst/>
          </a:prstGeom>
          <a:noFill/>
          <a:ln w="9525">
            <a:noFill/>
            <a:miter lim="800000"/>
            <a:headEnd/>
            <a:tailEnd/>
          </a:ln>
          <a:effectLst/>
        </p:spPr>
      </p:pic>
      <p:pic>
        <p:nvPicPr>
          <p:cNvPr id="130051" name="Picture 3"/>
          <p:cNvPicPr>
            <a:picLocks noChangeAspect="1" noChangeArrowheads="1"/>
          </p:cNvPicPr>
          <p:nvPr/>
        </p:nvPicPr>
        <p:blipFill>
          <a:blip r:embed="rId4"/>
          <a:srcRect/>
          <a:stretch>
            <a:fillRect/>
          </a:stretch>
        </p:blipFill>
        <p:spPr bwMode="auto">
          <a:xfrm>
            <a:off x="2819400" y="5105400"/>
            <a:ext cx="3129643" cy="1752600"/>
          </a:xfrm>
          <a:prstGeom prst="rect">
            <a:avLst/>
          </a:prstGeom>
          <a:noFill/>
          <a:ln w="9525">
            <a:noFill/>
            <a:miter lim="800000"/>
            <a:headEnd/>
            <a:tailEnd/>
          </a:ln>
          <a:effectLst/>
        </p:spPr>
      </p:pic>
      <p:pic>
        <p:nvPicPr>
          <p:cNvPr id="130054" name="Picture 6"/>
          <p:cNvPicPr>
            <a:picLocks noChangeAspect="1" noChangeArrowheads="1"/>
          </p:cNvPicPr>
          <p:nvPr/>
        </p:nvPicPr>
        <p:blipFill>
          <a:blip r:embed="rId5"/>
          <a:srcRect/>
          <a:stretch>
            <a:fillRect/>
          </a:stretch>
        </p:blipFill>
        <p:spPr bwMode="auto">
          <a:xfrm>
            <a:off x="6324600" y="2362200"/>
            <a:ext cx="2451100" cy="3327400"/>
          </a:xfrm>
          <a:prstGeom prst="rect">
            <a:avLst/>
          </a:prstGeom>
          <a:noFill/>
          <a:ln w="9525">
            <a:noFill/>
            <a:miter lim="800000"/>
            <a:headEnd/>
            <a:tailEnd/>
          </a:ln>
          <a:effectLst/>
        </p:spPr>
      </p:pic>
      <p:pic>
        <p:nvPicPr>
          <p:cNvPr id="130055" name="Picture 7"/>
          <p:cNvPicPr>
            <a:picLocks noChangeAspect="1" noChangeArrowheads="1"/>
          </p:cNvPicPr>
          <p:nvPr/>
        </p:nvPicPr>
        <p:blipFill>
          <a:blip r:embed="rId6"/>
          <a:srcRect/>
          <a:stretch>
            <a:fillRect/>
          </a:stretch>
        </p:blipFill>
        <p:spPr bwMode="auto">
          <a:xfrm>
            <a:off x="4495800" y="2514600"/>
            <a:ext cx="1360655" cy="2044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122" name="Picture 2" descr="Parchment-Background"/>
          <p:cNvPicPr>
            <a:picLocks noChangeAspect="1" noChangeArrowheads="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0"/>
            <a:ext cx="9144000" cy="68580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5123" name="Picture 3" descr="Strat-Plan-Swoosh"/>
          <p:cNvPicPr>
            <a:picLocks noChangeAspect="1" noChangeArrowheads="1"/>
          </p:cNvPicPr>
          <p:nvPr/>
        </p:nvPicPr>
        <p:blipFill>
          <a:blip r:embed="rId4">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0"/>
            <a:ext cx="5334000" cy="1884363"/>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5124" name="Picture 4" descr="Strat-Plan-Word-Mark"/>
          <p:cNvPicPr>
            <a:picLocks noChangeAspect="1" noChangeArrowheads="1"/>
          </p:cNvPicPr>
          <p:nvPr/>
        </p:nvPicPr>
        <p:blipFill>
          <a:blip r:embed="rId5">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5486400" y="0"/>
            <a:ext cx="3549650" cy="1074738"/>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5125" name="Rectangle 5"/>
          <p:cNvSpPr>
            <a:spLocks noChangeArrowheads="1"/>
          </p:cNvSpPr>
          <p:nvPr/>
        </p:nvSpPr>
        <p:spPr bwMode="auto">
          <a:xfrm>
            <a:off x="381000" y="2438400"/>
            <a:ext cx="3703638" cy="646331"/>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ヒラギノ角ゴ Pro W3" charset="-128"/>
              </a:defRPr>
            </a:lvl1pPr>
            <a:lvl2pPr marL="742950" indent="-285750">
              <a:spcBef>
                <a:spcPct val="20000"/>
              </a:spcBef>
              <a:buChar char="–"/>
              <a:defRPr sz="2800">
                <a:solidFill>
                  <a:schemeClr val="tx1"/>
                </a:solidFill>
                <a:latin typeface="Arial" panose="020B0604020202020204" pitchFamily="34" charset="0"/>
                <a:ea typeface="ヒラギノ角ゴ Pro W3" charset="-128"/>
              </a:defRPr>
            </a:lvl2pPr>
            <a:lvl3pPr marL="1143000" indent="-228600">
              <a:spcBef>
                <a:spcPct val="20000"/>
              </a:spcBef>
              <a:buChar char="•"/>
              <a:defRPr sz="2400">
                <a:solidFill>
                  <a:schemeClr val="tx1"/>
                </a:solidFill>
                <a:latin typeface="Arial" panose="020B0604020202020204" pitchFamily="34" charset="0"/>
                <a:ea typeface="ヒラギノ角ゴ Pro W3" charset="-128"/>
              </a:defRPr>
            </a:lvl3pPr>
            <a:lvl4pPr marL="1600200" indent="-228600">
              <a:spcBef>
                <a:spcPct val="20000"/>
              </a:spcBef>
              <a:buChar char="–"/>
              <a:defRPr sz="2000">
                <a:solidFill>
                  <a:schemeClr val="tx1"/>
                </a:solidFill>
                <a:latin typeface="Arial" panose="020B0604020202020204" pitchFamily="34" charset="0"/>
                <a:ea typeface="ヒラギノ角ゴ Pro W3" charset="-128"/>
              </a:defRPr>
            </a:lvl4pPr>
            <a:lvl5pPr marL="2057400" indent="-228600">
              <a:spcBef>
                <a:spcPct val="20000"/>
              </a:spcBef>
              <a:buChar char="»"/>
              <a:defRPr sz="2000">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9pPr>
          </a:lstStyle>
          <a:p>
            <a:pPr algn="ctr">
              <a:spcBef>
                <a:spcPct val="0"/>
              </a:spcBef>
              <a:buFontTx/>
              <a:buNone/>
            </a:pPr>
            <a:r>
              <a:rPr lang="en-CA" altLang="en-US" sz="3600" b="1" dirty="0">
                <a:solidFill>
                  <a:srgbClr val="1B4515"/>
                </a:solidFill>
                <a:latin typeface="Calibri" panose="020F0502020204030204" pitchFamily="34" charset="0"/>
              </a:rPr>
              <a:t>Strategic Priorities</a:t>
            </a:r>
            <a:endParaRPr lang="en-US" altLang="en-US" sz="4400" b="1" dirty="0">
              <a:latin typeface="Calibri" panose="020F0502020204030204" pitchFamily="34" charset="0"/>
            </a:endParaRPr>
          </a:p>
        </p:txBody>
      </p:sp>
      <p:sp>
        <p:nvSpPr>
          <p:cNvPr id="5126" name="Subtitle 2"/>
          <p:cNvSpPr>
            <a:spLocks/>
          </p:cNvSpPr>
          <p:nvPr/>
        </p:nvSpPr>
        <p:spPr bwMode="auto">
          <a:xfrm>
            <a:off x="1066800" y="2895600"/>
            <a:ext cx="6553200" cy="6096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ヒラギノ角ゴ Pro W3" charset="-128"/>
              </a:defRPr>
            </a:lvl1pPr>
            <a:lvl2pPr marL="37931725" indent="-37474525">
              <a:spcBef>
                <a:spcPct val="20000"/>
              </a:spcBef>
              <a:buChar char="–"/>
              <a:defRPr sz="2800">
                <a:solidFill>
                  <a:schemeClr val="tx1"/>
                </a:solidFill>
                <a:latin typeface="Arial" panose="020B0604020202020204" pitchFamily="34" charset="0"/>
                <a:ea typeface="ヒラギノ角ゴ Pro W3" charset="-128"/>
              </a:defRPr>
            </a:lvl2pPr>
            <a:lvl3pPr marL="1143000" indent="-228600">
              <a:spcBef>
                <a:spcPct val="20000"/>
              </a:spcBef>
              <a:buChar char="•"/>
              <a:defRPr sz="2400">
                <a:solidFill>
                  <a:schemeClr val="tx1"/>
                </a:solidFill>
                <a:latin typeface="Arial" panose="020B0604020202020204" pitchFamily="34" charset="0"/>
                <a:ea typeface="ヒラギノ角ゴ Pro W3" charset="-128"/>
              </a:defRPr>
            </a:lvl3pPr>
            <a:lvl4pPr marL="1600200" indent="-228600">
              <a:spcBef>
                <a:spcPct val="20000"/>
              </a:spcBef>
              <a:buChar char="–"/>
              <a:defRPr sz="2000">
                <a:solidFill>
                  <a:schemeClr val="tx1"/>
                </a:solidFill>
                <a:latin typeface="Arial" panose="020B0604020202020204" pitchFamily="34" charset="0"/>
                <a:ea typeface="ヒラギノ角ゴ Pro W3" charset="-128"/>
              </a:defRPr>
            </a:lvl4pPr>
            <a:lvl5pPr marL="2057400" indent="-228600">
              <a:spcBef>
                <a:spcPct val="20000"/>
              </a:spcBef>
              <a:buChar char="»"/>
              <a:defRPr sz="2000">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9pPr>
          </a:lstStyle>
          <a:p>
            <a:pPr algn="ctr" eaLnBrk="1" hangingPunct="1">
              <a:buFontTx/>
              <a:buNone/>
            </a:pPr>
            <a:endParaRPr lang="en-CA" altLang="en-US" b="1"/>
          </a:p>
        </p:txBody>
      </p:sp>
      <p:sp>
        <p:nvSpPr>
          <p:cNvPr id="5127" name="Rectangle 7"/>
          <p:cNvSpPr>
            <a:spLocks noChangeArrowheads="1"/>
          </p:cNvSpPr>
          <p:nvPr/>
        </p:nvSpPr>
        <p:spPr bwMode="auto">
          <a:xfrm>
            <a:off x="309563" y="3429000"/>
            <a:ext cx="8834437" cy="2246769"/>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ヒラギノ角ゴ Pro W3" charset="-128"/>
              </a:defRPr>
            </a:lvl1pPr>
            <a:lvl2pPr marL="742950" indent="-285750">
              <a:spcBef>
                <a:spcPct val="20000"/>
              </a:spcBef>
              <a:buChar char="–"/>
              <a:defRPr sz="2800">
                <a:solidFill>
                  <a:schemeClr val="tx1"/>
                </a:solidFill>
                <a:latin typeface="Arial" panose="020B0604020202020204" pitchFamily="34" charset="0"/>
                <a:ea typeface="ヒラギノ角ゴ Pro W3" charset="-128"/>
              </a:defRPr>
            </a:lvl2pPr>
            <a:lvl3pPr marL="1143000" indent="-228600">
              <a:spcBef>
                <a:spcPct val="20000"/>
              </a:spcBef>
              <a:buChar char="•"/>
              <a:defRPr sz="2400">
                <a:solidFill>
                  <a:schemeClr val="tx1"/>
                </a:solidFill>
                <a:latin typeface="Arial" panose="020B0604020202020204" pitchFamily="34" charset="0"/>
                <a:ea typeface="ヒラギノ角ゴ Pro W3" charset="-128"/>
              </a:defRPr>
            </a:lvl3pPr>
            <a:lvl4pPr marL="1600200" indent="-228600">
              <a:spcBef>
                <a:spcPct val="20000"/>
              </a:spcBef>
              <a:buChar char="–"/>
              <a:defRPr sz="2000">
                <a:solidFill>
                  <a:schemeClr val="tx1"/>
                </a:solidFill>
                <a:latin typeface="Arial" panose="020B0604020202020204" pitchFamily="34" charset="0"/>
                <a:ea typeface="ヒラギノ角ゴ Pro W3" charset="-128"/>
              </a:defRPr>
            </a:lvl4pPr>
            <a:lvl5pPr marL="2057400" indent="-228600">
              <a:spcBef>
                <a:spcPct val="20000"/>
              </a:spcBef>
              <a:buChar char="»"/>
              <a:defRPr sz="2000">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ヒラギノ角ゴ Pro W3" charset="-128"/>
              </a:defRPr>
            </a:lvl9pPr>
          </a:lstStyle>
          <a:p>
            <a:pPr eaLnBrk="1" hangingPunct="1">
              <a:buFontTx/>
              <a:buNone/>
            </a:pPr>
            <a:r>
              <a:rPr lang="en-CA" altLang="en-US" sz="2400" b="1" dirty="0">
                <a:solidFill>
                  <a:schemeClr val="accent2"/>
                </a:solidFill>
                <a:latin typeface="Calibri" panose="020F0502020204030204" pitchFamily="34" charset="0"/>
              </a:rPr>
              <a:t>Improving Student Achievement and Well Being:</a:t>
            </a:r>
            <a:endParaRPr lang="en-CA" altLang="en-US" sz="2000" dirty="0">
              <a:latin typeface="Calibri" panose="020F0502020204030204" pitchFamily="34" charset="0"/>
            </a:endParaRPr>
          </a:p>
          <a:p>
            <a:pPr eaLnBrk="1" hangingPunct="1">
              <a:buFontTx/>
              <a:buNone/>
            </a:pPr>
            <a:endParaRPr lang="en-CA" altLang="en-US" sz="2000" dirty="0">
              <a:latin typeface="Calibri" panose="020F0502020204030204" pitchFamily="34" charset="0"/>
            </a:endParaRPr>
          </a:p>
          <a:p>
            <a:pPr eaLnBrk="1" hangingPunct="1">
              <a:buFontTx/>
              <a:buNone/>
            </a:pPr>
            <a:endParaRPr lang="en-CA" altLang="en-US" sz="2000" dirty="0">
              <a:latin typeface="Calibri" panose="020F0502020204030204" pitchFamily="34" charset="0"/>
            </a:endParaRPr>
          </a:p>
          <a:p>
            <a:pPr eaLnBrk="1" hangingPunct="1">
              <a:buFontTx/>
              <a:buNone/>
            </a:pPr>
            <a:r>
              <a:rPr lang="en-CA" altLang="en-US" sz="2000" dirty="0">
                <a:latin typeface="Calibri" panose="020F0502020204030204" pitchFamily="34" charset="0"/>
              </a:rPr>
              <a:t>Goal #4 - To promote a culture that values and supports the whole child in spiritual, social, emotional, intellectual, and physical development</a:t>
            </a:r>
          </a:p>
          <a:p>
            <a:pPr eaLnBrk="1" hangingPunct="1">
              <a:buFontTx/>
              <a:buNone/>
            </a:pPr>
            <a:endParaRPr lang="en-CA" altLang="en-US" sz="20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990600" y="457200"/>
            <a:ext cx="7543800" cy="830997"/>
          </a:xfrm>
          <a:prstGeom prst="rect">
            <a:avLst/>
          </a:prstGeom>
          <a:noFill/>
        </p:spPr>
        <p:txBody>
          <a:bodyPr wrap="square" rtlCol="0">
            <a:spAutoFit/>
          </a:bodyPr>
          <a:lstStyle/>
          <a:p>
            <a:endParaRPr lang="en-US" dirty="0" smtClean="0"/>
          </a:p>
          <a:p>
            <a:endParaRPr lang="en-US" dirty="0" smtClean="0"/>
          </a:p>
        </p:txBody>
      </p:sp>
      <p:sp>
        <p:nvSpPr>
          <p:cNvPr id="4" name="TextBox 3"/>
          <p:cNvSpPr txBox="1"/>
          <p:nvPr/>
        </p:nvSpPr>
        <p:spPr>
          <a:xfrm>
            <a:off x="609600" y="1219200"/>
            <a:ext cx="7315200" cy="5632310"/>
          </a:xfrm>
          <a:prstGeom prst="rect">
            <a:avLst/>
          </a:prstGeom>
          <a:noFill/>
        </p:spPr>
        <p:txBody>
          <a:bodyPr wrap="square" rtlCol="0">
            <a:spAutoFit/>
          </a:bodyPr>
          <a:lstStyle/>
          <a:p>
            <a:r>
              <a:rPr lang="en-US" altLang="en-US" sz="2900" b="1" dirty="0" smtClean="0">
                <a:solidFill>
                  <a:srgbClr val="165636"/>
                </a:solidFill>
              </a:rPr>
              <a:t>Respecting Differences</a:t>
            </a:r>
          </a:p>
          <a:p>
            <a:endParaRPr lang="en-US" altLang="en-US" sz="2800" b="1" dirty="0" smtClean="0">
              <a:solidFill>
                <a:srgbClr val="165636"/>
              </a:solidFill>
            </a:endParaRPr>
          </a:p>
          <a:p>
            <a:endParaRPr lang="en-US" sz="2800" b="1" dirty="0" smtClean="0">
              <a:solidFill>
                <a:srgbClr val="165636"/>
              </a:solidFill>
            </a:endParaRPr>
          </a:p>
          <a:p>
            <a:r>
              <a:rPr lang="en-US" b="1" dirty="0" smtClean="0">
                <a:solidFill>
                  <a:srgbClr val="333399"/>
                </a:solidFill>
              </a:rPr>
              <a:t>Student population:</a:t>
            </a:r>
            <a:r>
              <a:rPr lang="en-US" b="1" dirty="0" smtClean="0"/>
              <a:t> </a:t>
            </a:r>
            <a:r>
              <a:rPr lang="en-US" dirty="0" smtClean="0"/>
              <a:t>20,000</a:t>
            </a:r>
          </a:p>
          <a:p>
            <a:endParaRPr lang="en-US" dirty="0" smtClean="0"/>
          </a:p>
          <a:p>
            <a:r>
              <a:rPr lang="en-US" b="1" dirty="0" smtClean="0">
                <a:solidFill>
                  <a:srgbClr val="333399"/>
                </a:solidFill>
              </a:rPr>
              <a:t>Schools:  </a:t>
            </a:r>
            <a:r>
              <a:rPr lang="en-US" dirty="0" smtClean="0"/>
              <a:t>42 Elementary, 9 High Schools</a:t>
            </a:r>
          </a:p>
          <a:p>
            <a:endParaRPr lang="en-US" dirty="0" smtClean="0"/>
          </a:p>
          <a:p>
            <a:r>
              <a:rPr lang="en-US" b="1" dirty="0" smtClean="0">
                <a:solidFill>
                  <a:srgbClr val="333399"/>
                </a:solidFill>
              </a:rPr>
              <a:t>Equity and Inclusion: </a:t>
            </a:r>
          </a:p>
          <a:p>
            <a:r>
              <a:rPr lang="en-US" dirty="0" smtClean="0"/>
              <a:t> A highly integrated approach ensures that the needs of students are always first and foremost as each school community develops and implements their</a:t>
            </a:r>
            <a:r>
              <a:rPr lang="en-US" b="1" dirty="0" smtClean="0"/>
              <a:t> whole school approach</a:t>
            </a:r>
            <a:r>
              <a:rPr lang="en-US" dirty="0" smtClean="0"/>
              <a:t> to supporting students. </a:t>
            </a:r>
            <a:endParaRPr lang="en-US" b="1" dirty="0" smtClean="0">
              <a:solidFill>
                <a:srgbClr val="008000"/>
              </a:solidFill>
            </a:endParaRPr>
          </a:p>
          <a:p>
            <a:r>
              <a:rPr lang="en-US" dirty="0" smtClean="0"/>
              <a:t>	</a:t>
            </a:r>
          </a:p>
          <a:p>
            <a:endParaRPr lang="en-US" dirty="0"/>
          </a:p>
        </p:txBody>
      </p:sp>
      <p:pic>
        <p:nvPicPr>
          <p:cNvPr id="93186" name="Picture 2"/>
          <p:cNvPicPr>
            <a:picLocks noChangeAspect="1" noChangeArrowheads="1"/>
          </p:cNvPicPr>
          <p:nvPr/>
        </p:nvPicPr>
        <p:blipFill>
          <a:blip r:embed="rId2"/>
          <a:srcRect/>
          <a:stretch>
            <a:fillRect/>
          </a:stretch>
        </p:blipFill>
        <p:spPr bwMode="auto">
          <a:xfrm>
            <a:off x="5334000" y="228600"/>
            <a:ext cx="3606800" cy="2247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0" name="Title 1"/>
          <p:cNvSpPr>
            <a:spLocks noGrp="1"/>
          </p:cNvSpPr>
          <p:nvPr>
            <p:ph type="title" idx="4294967295"/>
          </p:nvPr>
        </p:nvSpPr>
        <p:spPr>
          <a:xfrm>
            <a:off x="762000" y="914400"/>
            <a:ext cx="7772400" cy="914400"/>
          </a:xfrm>
        </p:spPr>
        <p:txBody>
          <a:bodyPr/>
          <a:lstStyle/>
          <a:p>
            <a:pPr eaLnBrk="1" hangingPunct="1"/>
            <a:r>
              <a:rPr lang="en-US" altLang="en-US" sz="3600" b="1" dirty="0" smtClean="0">
                <a:solidFill>
                  <a:srgbClr val="165636"/>
                </a:solidFill>
              </a:rPr>
              <a:t>Respecting Differences</a:t>
            </a:r>
          </a:p>
        </p:txBody>
      </p:sp>
      <p:sp>
        <p:nvSpPr>
          <p:cNvPr id="78851" name="Content Placeholder 2"/>
          <p:cNvSpPr>
            <a:spLocks noGrp="1"/>
          </p:cNvSpPr>
          <p:nvPr>
            <p:ph idx="4294967295"/>
          </p:nvPr>
        </p:nvSpPr>
        <p:spPr>
          <a:xfrm>
            <a:off x="381000" y="2209800"/>
            <a:ext cx="8458200" cy="2819400"/>
          </a:xfrm>
        </p:spPr>
        <p:txBody>
          <a:bodyPr/>
          <a:lstStyle/>
          <a:p>
            <a:pPr eaLnBrk="1" hangingPunct="1">
              <a:lnSpc>
                <a:spcPct val="90000"/>
              </a:lnSpc>
            </a:pPr>
            <a:endParaRPr lang="en-US" altLang="en-US" sz="2700" dirty="0" smtClean="0"/>
          </a:p>
          <a:p>
            <a:pPr>
              <a:lnSpc>
                <a:spcPct val="90000"/>
              </a:lnSpc>
              <a:buNone/>
            </a:pPr>
            <a:r>
              <a:rPr lang="en-US" sz="2400" dirty="0" smtClean="0"/>
              <a:t>	The ultimate responsibility in creating truly inclusive communities is to </a:t>
            </a:r>
            <a:r>
              <a:rPr lang="en-US" sz="2400" b="1" dirty="0" smtClean="0">
                <a:solidFill>
                  <a:srgbClr val="333399"/>
                </a:solidFill>
              </a:rPr>
              <a:t>learn about the needs </a:t>
            </a:r>
            <a:r>
              <a:rPr lang="en-US" sz="2400" dirty="0" smtClean="0"/>
              <a:t>of those who feel marginalized, </a:t>
            </a:r>
            <a:r>
              <a:rPr lang="en-US" sz="2400" b="1" dirty="0" smtClean="0">
                <a:solidFill>
                  <a:srgbClr val="333399"/>
                </a:solidFill>
              </a:rPr>
              <a:t>and to respond </a:t>
            </a:r>
            <a:r>
              <a:rPr lang="en-US" sz="2400" dirty="0" smtClean="0"/>
              <a:t>to these needs. </a:t>
            </a:r>
          </a:p>
          <a:p>
            <a:pPr>
              <a:lnSpc>
                <a:spcPct val="90000"/>
              </a:lnSpc>
              <a:buNone/>
            </a:pPr>
            <a:endParaRPr lang="en-U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1" name="Content Placeholder 2"/>
          <p:cNvSpPr>
            <a:spLocks noGrp="1"/>
          </p:cNvSpPr>
          <p:nvPr>
            <p:ph idx="4294967295"/>
          </p:nvPr>
        </p:nvSpPr>
        <p:spPr>
          <a:xfrm>
            <a:off x="685800" y="381000"/>
            <a:ext cx="7772400" cy="6781800"/>
          </a:xfrm>
        </p:spPr>
        <p:txBody>
          <a:bodyPr/>
          <a:lstStyle/>
          <a:p>
            <a:pPr>
              <a:buNone/>
            </a:pPr>
            <a:r>
              <a:rPr lang="en-US" sz="2700" dirty="0" smtClean="0">
                <a:solidFill>
                  <a:srgbClr val="165636"/>
                </a:solidFill>
              </a:rPr>
              <a:t>	</a:t>
            </a:r>
            <a:r>
              <a:rPr lang="en-US" sz="2700" b="1" dirty="0" smtClean="0">
                <a:solidFill>
                  <a:srgbClr val="165636"/>
                </a:solidFill>
              </a:rPr>
              <a:t>The Approach:</a:t>
            </a:r>
            <a:endParaRPr lang="en-US" sz="1400" b="1" dirty="0" smtClean="0">
              <a:solidFill>
                <a:srgbClr val="165636"/>
              </a:solidFill>
            </a:endParaRPr>
          </a:p>
          <a:p>
            <a:pPr>
              <a:buNone/>
            </a:pPr>
            <a:r>
              <a:rPr lang="en-US" sz="1400" dirty="0" smtClean="0"/>
              <a:t>	</a:t>
            </a:r>
          </a:p>
          <a:p>
            <a:pPr>
              <a:buNone/>
            </a:pPr>
            <a:r>
              <a:rPr lang="en-US" sz="2700" dirty="0" smtClean="0"/>
              <a:t>	</a:t>
            </a:r>
            <a:r>
              <a:rPr lang="en-US" sz="2400" dirty="0" smtClean="0"/>
              <a:t>Multidisciplinary Committee (Curriculum, Special Education, Faith Life, Psychology, Safe Schools, Mental Health, FNMI Education)</a:t>
            </a:r>
            <a:endParaRPr lang="en-US" sz="1200" dirty="0" smtClean="0"/>
          </a:p>
          <a:p>
            <a:pPr>
              <a:buNone/>
            </a:pPr>
            <a:endParaRPr lang="en-US" sz="1200" dirty="0" smtClean="0"/>
          </a:p>
          <a:p>
            <a:pPr>
              <a:buNone/>
            </a:pPr>
            <a:r>
              <a:rPr lang="en-US" sz="1200" dirty="0" smtClean="0"/>
              <a:t>	</a:t>
            </a:r>
            <a:r>
              <a:rPr lang="en-US" sz="2400" dirty="0" smtClean="0"/>
              <a:t>Integrated and Consistent Messaging with curriculum and system messaging</a:t>
            </a:r>
            <a:endParaRPr lang="en-US" sz="1200" dirty="0" smtClean="0"/>
          </a:p>
          <a:p>
            <a:pPr>
              <a:buNone/>
            </a:pPr>
            <a:endParaRPr lang="en-US" sz="1200" dirty="0" smtClean="0"/>
          </a:p>
          <a:p>
            <a:pPr>
              <a:buNone/>
            </a:pPr>
            <a:r>
              <a:rPr lang="en-US" sz="2400" dirty="0" smtClean="0"/>
              <a:t>	Principal and Vice Principal Meetings</a:t>
            </a:r>
            <a:endParaRPr lang="en-US" sz="1200" dirty="0" smtClean="0"/>
          </a:p>
          <a:p>
            <a:pPr>
              <a:buNone/>
            </a:pPr>
            <a:endParaRPr lang="en-US" sz="1200" dirty="0" smtClean="0"/>
          </a:p>
          <a:p>
            <a:pPr>
              <a:buNone/>
            </a:pPr>
            <a:r>
              <a:rPr lang="en-US" sz="2400" dirty="0" smtClean="0"/>
              <a:t>	Respecting Differences PD for School Teams - 5 yrs</a:t>
            </a:r>
            <a:endParaRPr lang="en-US" sz="1200" dirty="0" smtClean="0"/>
          </a:p>
          <a:p>
            <a:pPr>
              <a:buNone/>
            </a:pPr>
            <a:r>
              <a:rPr lang="en-US" sz="1200" dirty="0" smtClean="0"/>
              <a:t>	</a:t>
            </a:r>
          </a:p>
          <a:p>
            <a:pPr>
              <a:buNone/>
            </a:pPr>
            <a:r>
              <a:rPr lang="en-US" sz="2400" dirty="0" smtClean="0"/>
              <a:t>	Youth Symposia – 4 yrs</a:t>
            </a:r>
            <a:endParaRPr lang="en-US" sz="1200" dirty="0" smtClean="0"/>
          </a:p>
          <a:p>
            <a:pPr>
              <a:buNone/>
            </a:pPr>
            <a:endParaRPr lang="en-US" sz="1200" dirty="0" smtClean="0"/>
          </a:p>
          <a:p>
            <a:pPr>
              <a:buNone/>
            </a:pPr>
            <a:r>
              <a:rPr lang="en-US" sz="2700" dirty="0" smtClean="0"/>
              <a:t>	</a:t>
            </a:r>
            <a:r>
              <a:rPr lang="en-US" sz="2200" b="1" dirty="0" smtClean="0">
                <a:solidFill>
                  <a:srgbClr val="333399"/>
                </a:solidFill>
              </a:rPr>
              <a:t>NOTE: </a:t>
            </a:r>
            <a:r>
              <a:rPr lang="en-US" sz="2200" dirty="0" smtClean="0"/>
              <a:t>each school community develops and implements their whole school approach to supporting students. </a:t>
            </a:r>
            <a:endParaRPr lang="en-US" altLang="en-US" sz="2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1" name="Content Placeholder 2"/>
          <p:cNvSpPr>
            <a:spLocks noGrp="1"/>
          </p:cNvSpPr>
          <p:nvPr>
            <p:ph idx="4294967295"/>
          </p:nvPr>
        </p:nvSpPr>
        <p:spPr>
          <a:xfrm>
            <a:off x="762000" y="1066800"/>
            <a:ext cx="7772400" cy="4544144"/>
          </a:xfrm>
        </p:spPr>
        <p:txBody>
          <a:bodyPr/>
          <a:lstStyle/>
          <a:p>
            <a:pPr>
              <a:buNone/>
            </a:pPr>
            <a:r>
              <a:rPr lang="en-US" sz="2700" dirty="0" smtClean="0"/>
              <a:t>	</a:t>
            </a:r>
            <a:r>
              <a:rPr lang="en-US" sz="2400" dirty="0" smtClean="0"/>
              <a:t>Currently, special focus is placed on students with Mental Health needs and students of FNMI background as we use the locally developed resources </a:t>
            </a:r>
            <a:r>
              <a:rPr lang="en-US" sz="2400" b="1" i="1" dirty="0" smtClean="0">
                <a:solidFill>
                  <a:srgbClr val="333399"/>
                </a:solidFill>
              </a:rPr>
              <a:t>Well Aware: Developing Resilient Active and Flourishing Students</a:t>
            </a:r>
            <a:r>
              <a:rPr lang="en-US" sz="2400" dirty="0" smtClean="0"/>
              <a:t> and</a:t>
            </a:r>
            <a:r>
              <a:rPr lang="en-US" sz="2400" i="1" dirty="0" smtClean="0"/>
              <a:t> </a:t>
            </a:r>
            <a:r>
              <a:rPr lang="en-US" sz="2400" b="1" i="1" dirty="0" smtClean="0">
                <a:solidFill>
                  <a:srgbClr val="333399"/>
                </a:solidFill>
              </a:rPr>
              <a:t>Making Good Tracks</a:t>
            </a:r>
            <a:r>
              <a:rPr lang="en-US" sz="2400" dirty="0" smtClean="0"/>
              <a:t> to ensure that students see themselves reflected in the curriculum and to raise system awareness of the recommendations of  the Truth and Reconciliation Report and the overarching importance of Positive Mental Health to student achievement. </a:t>
            </a:r>
          </a:p>
          <a:p>
            <a:pPr eaLnBrk="1" hangingPunct="1">
              <a:lnSpc>
                <a:spcPct val="90000"/>
              </a:lnSpc>
            </a:pPr>
            <a:endParaRPr lang="en-US" altLang="en-US"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6" name="Title 1"/>
          <p:cNvSpPr>
            <a:spLocks noGrp="1"/>
          </p:cNvSpPr>
          <p:nvPr>
            <p:ph type="title" idx="4294967295"/>
          </p:nvPr>
        </p:nvSpPr>
        <p:spPr/>
        <p:txBody>
          <a:bodyPr/>
          <a:lstStyle/>
          <a:p>
            <a:pPr eaLnBrk="1" hangingPunct="1"/>
            <a:r>
              <a:rPr lang="en-US" altLang="en-US" sz="4000" b="1" dirty="0" smtClean="0">
                <a:solidFill>
                  <a:srgbClr val="165636"/>
                </a:solidFill>
              </a:rPr>
              <a:t>Goal of Accepting Schools Act</a:t>
            </a:r>
            <a:endParaRPr lang="en-US" altLang="en-US" dirty="0" smtClean="0">
              <a:solidFill>
                <a:srgbClr val="165636"/>
              </a:solidFill>
            </a:endParaRPr>
          </a:p>
        </p:txBody>
      </p:sp>
      <p:sp>
        <p:nvSpPr>
          <p:cNvPr id="72707" name="Content Placeholder 2"/>
          <p:cNvSpPr>
            <a:spLocks noGrp="1"/>
          </p:cNvSpPr>
          <p:nvPr>
            <p:ph idx="4294967295"/>
          </p:nvPr>
        </p:nvSpPr>
        <p:spPr/>
        <p:txBody>
          <a:bodyPr/>
          <a:lstStyle/>
          <a:p>
            <a:pPr eaLnBrk="1" hangingPunct="1">
              <a:buFontTx/>
              <a:buNone/>
            </a:pPr>
            <a:r>
              <a:rPr lang="en-US" altLang="en-US" dirty="0" smtClean="0"/>
              <a:t> 	</a:t>
            </a:r>
            <a:r>
              <a:rPr lang="en-US" altLang="en-US" sz="2400" dirty="0" smtClean="0"/>
              <a:t>All students should feel safe at school and </a:t>
            </a:r>
          </a:p>
          <a:p>
            <a:pPr eaLnBrk="1" hangingPunct="1">
              <a:buFontTx/>
              <a:buNone/>
            </a:pPr>
            <a:r>
              <a:rPr lang="en-US" altLang="en-US" sz="2400" dirty="0" smtClean="0"/>
              <a:t>	deserve a positive school climate that is </a:t>
            </a:r>
          </a:p>
          <a:p>
            <a:pPr eaLnBrk="1" hangingPunct="1">
              <a:buFontTx/>
              <a:buNone/>
            </a:pPr>
            <a:r>
              <a:rPr lang="en-US" altLang="en-US" sz="2400" dirty="0" smtClean="0"/>
              <a:t>	inclusive and accepting, regardless of:</a:t>
            </a:r>
          </a:p>
          <a:p>
            <a:pPr marL="0" indent="0" eaLnBrk="1" hangingPunct="1">
              <a:buNone/>
            </a:pPr>
            <a:r>
              <a:rPr lang="en-US" altLang="en-US" sz="2400" dirty="0" smtClean="0"/>
              <a:t> </a:t>
            </a:r>
          </a:p>
          <a:p>
            <a:pPr marL="0" indent="0" eaLnBrk="1" hangingPunct="1">
              <a:buNone/>
            </a:pPr>
            <a:r>
              <a:rPr lang="en-US" altLang="en-US" sz="2400" dirty="0" smtClean="0">
                <a:solidFill>
                  <a:srgbClr val="FF0000"/>
                </a:solidFill>
              </a:rPr>
              <a:t>race,</a:t>
            </a:r>
            <a:r>
              <a:rPr lang="en-US" altLang="en-US" sz="2400" dirty="0" smtClean="0"/>
              <a:t> </a:t>
            </a:r>
            <a:r>
              <a:rPr lang="en-US" altLang="en-US" sz="2400" dirty="0" smtClean="0">
                <a:solidFill>
                  <a:srgbClr val="165636"/>
                </a:solidFill>
              </a:rPr>
              <a:t>ancestry</a:t>
            </a:r>
            <a:r>
              <a:rPr lang="en-US" altLang="en-US" sz="2400" dirty="0" smtClean="0"/>
              <a:t>, </a:t>
            </a:r>
            <a:r>
              <a:rPr lang="en-US" altLang="en-US" sz="2400" dirty="0" smtClean="0">
                <a:solidFill>
                  <a:srgbClr val="00B0F0"/>
                </a:solidFill>
              </a:rPr>
              <a:t>place of origin</a:t>
            </a:r>
            <a:r>
              <a:rPr lang="en-US" altLang="en-US" sz="2400" dirty="0" smtClean="0"/>
              <a:t>, </a:t>
            </a:r>
            <a:r>
              <a:rPr lang="en-US" altLang="en-US" sz="2400" dirty="0" err="1" smtClean="0">
                <a:solidFill>
                  <a:srgbClr val="002060"/>
                </a:solidFill>
              </a:rPr>
              <a:t>colour</a:t>
            </a:r>
            <a:r>
              <a:rPr lang="en-US" altLang="en-US" sz="2400" dirty="0" smtClean="0"/>
              <a:t>, </a:t>
            </a:r>
            <a:r>
              <a:rPr lang="en-US" altLang="en-US" sz="2400" dirty="0" smtClean="0">
                <a:solidFill>
                  <a:srgbClr val="A30803"/>
                </a:solidFill>
              </a:rPr>
              <a:t>ethnic origin, </a:t>
            </a:r>
            <a:r>
              <a:rPr lang="en-US" altLang="en-US" sz="2400" dirty="0" smtClean="0">
                <a:solidFill>
                  <a:srgbClr val="FFFF00"/>
                </a:solidFill>
              </a:rPr>
              <a:t>citizenship</a:t>
            </a:r>
            <a:r>
              <a:rPr lang="en-US" altLang="en-US" sz="2400" dirty="0" smtClean="0"/>
              <a:t>, </a:t>
            </a:r>
            <a:r>
              <a:rPr lang="en-US" altLang="en-US" sz="2400" dirty="0" smtClean="0">
                <a:solidFill>
                  <a:srgbClr val="165636"/>
                </a:solidFill>
              </a:rPr>
              <a:t>creed,</a:t>
            </a:r>
            <a:r>
              <a:rPr lang="en-US" altLang="en-US" sz="2400" dirty="0" smtClean="0"/>
              <a:t> </a:t>
            </a:r>
            <a:r>
              <a:rPr lang="en-US" altLang="en-US" sz="2400" dirty="0" smtClean="0">
                <a:solidFill>
                  <a:srgbClr val="FF0000"/>
                </a:solidFill>
              </a:rPr>
              <a:t>sex</a:t>
            </a:r>
            <a:r>
              <a:rPr lang="en-US" altLang="en-US" sz="2400" dirty="0" smtClean="0"/>
              <a:t> , </a:t>
            </a:r>
            <a:r>
              <a:rPr lang="en-US" altLang="en-US" sz="2400" dirty="0" smtClean="0">
                <a:solidFill>
                  <a:srgbClr val="0070C0"/>
                </a:solidFill>
              </a:rPr>
              <a:t>sexual orientation</a:t>
            </a:r>
            <a:r>
              <a:rPr lang="en-US" altLang="en-US" sz="2400" dirty="0" smtClean="0"/>
              <a:t>, </a:t>
            </a:r>
            <a:r>
              <a:rPr lang="en-US" altLang="en-US" sz="2400" dirty="0" smtClean="0">
                <a:solidFill>
                  <a:srgbClr val="002060"/>
                </a:solidFill>
              </a:rPr>
              <a:t>gender identity,</a:t>
            </a:r>
            <a:r>
              <a:rPr lang="en-US" altLang="en-US" sz="2400" dirty="0" smtClean="0"/>
              <a:t> </a:t>
            </a:r>
            <a:r>
              <a:rPr lang="en-US" altLang="en-US" sz="2400" dirty="0" smtClean="0">
                <a:solidFill>
                  <a:srgbClr val="C00000"/>
                </a:solidFill>
              </a:rPr>
              <a:t>gender expression</a:t>
            </a:r>
            <a:r>
              <a:rPr lang="en-US" altLang="en-US" sz="2400" dirty="0" smtClean="0"/>
              <a:t>, </a:t>
            </a:r>
            <a:r>
              <a:rPr lang="en-US" altLang="en-US" sz="2400" dirty="0" smtClean="0">
                <a:solidFill>
                  <a:schemeClr val="tx2">
                    <a:lumMod val="95000"/>
                    <a:lumOff val="5000"/>
                  </a:schemeClr>
                </a:solidFill>
              </a:rPr>
              <a:t>age</a:t>
            </a:r>
            <a:r>
              <a:rPr lang="en-US" altLang="en-US" sz="2400" dirty="0" smtClean="0"/>
              <a:t>, </a:t>
            </a:r>
            <a:r>
              <a:rPr lang="en-US" altLang="en-US" sz="2400" dirty="0" smtClean="0">
                <a:solidFill>
                  <a:srgbClr val="00B050"/>
                </a:solidFill>
              </a:rPr>
              <a:t>marital status</a:t>
            </a:r>
            <a:r>
              <a:rPr lang="en-US" altLang="en-US" sz="2400" dirty="0" smtClean="0"/>
              <a:t>, </a:t>
            </a:r>
            <a:r>
              <a:rPr lang="en-US" altLang="en-US" sz="2400" dirty="0" smtClean="0">
                <a:solidFill>
                  <a:srgbClr val="002060"/>
                </a:solidFill>
              </a:rPr>
              <a:t>family status, </a:t>
            </a:r>
            <a:r>
              <a:rPr lang="en-US" altLang="en-US" sz="2400" dirty="0" smtClean="0"/>
              <a:t>or </a:t>
            </a:r>
            <a:r>
              <a:rPr lang="en-US" altLang="en-US" sz="2400" dirty="0" smtClean="0">
                <a:solidFill>
                  <a:srgbClr val="D07407"/>
                </a:solidFill>
              </a:rPr>
              <a:t>disability.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0" name="Title 1"/>
          <p:cNvSpPr>
            <a:spLocks noGrp="1"/>
          </p:cNvSpPr>
          <p:nvPr>
            <p:ph type="title" idx="4294967295"/>
          </p:nvPr>
        </p:nvSpPr>
        <p:spPr>
          <a:xfrm>
            <a:off x="304800" y="0"/>
            <a:ext cx="8534400" cy="1752600"/>
          </a:xfrm>
        </p:spPr>
        <p:txBody>
          <a:bodyPr/>
          <a:lstStyle/>
          <a:p>
            <a:pPr eaLnBrk="1" hangingPunct="1"/>
            <a:r>
              <a:rPr lang="en-US" altLang="en-US" sz="3000" b="1" dirty="0" smtClean="0">
                <a:solidFill>
                  <a:srgbClr val="165636"/>
                </a:solidFill>
              </a:rPr>
              <a:t>What are some things we know about students with With Mental Health Challenges?</a:t>
            </a:r>
            <a:endParaRPr lang="en-US" altLang="en-US" sz="3000" dirty="0" smtClean="0">
              <a:solidFill>
                <a:srgbClr val="165636"/>
              </a:solidFill>
            </a:endParaRPr>
          </a:p>
        </p:txBody>
      </p:sp>
      <p:sp>
        <p:nvSpPr>
          <p:cNvPr id="78851" name="Content Placeholder 2"/>
          <p:cNvSpPr>
            <a:spLocks noGrp="1"/>
          </p:cNvSpPr>
          <p:nvPr>
            <p:ph idx="4294967295"/>
          </p:nvPr>
        </p:nvSpPr>
        <p:spPr>
          <a:xfrm>
            <a:off x="685800" y="1600200"/>
            <a:ext cx="7772400" cy="4544144"/>
          </a:xfrm>
        </p:spPr>
        <p:txBody>
          <a:bodyPr/>
          <a:lstStyle/>
          <a:p>
            <a:pPr marL="0" indent="0" eaLnBrk="1" hangingPunct="1">
              <a:lnSpc>
                <a:spcPct val="90000"/>
              </a:lnSpc>
              <a:buNone/>
            </a:pPr>
            <a:r>
              <a:rPr lang="en-US" altLang="en-US" sz="2700" dirty="0" smtClean="0"/>
              <a:t>Stigma is a significant barrier for seeking help, especially for youth:</a:t>
            </a:r>
            <a:endParaRPr lang="en-US" altLang="en-US" sz="2000" dirty="0" smtClean="0"/>
          </a:p>
          <a:p>
            <a:pPr marL="0" indent="0" eaLnBrk="1" hangingPunct="1">
              <a:lnSpc>
                <a:spcPct val="90000"/>
              </a:lnSpc>
              <a:buNone/>
            </a:pPr>
            <a:endParaRPr lang="en-US" altLang="en-US" sz="2000" dirty="0" smtClean="0"/>
          </a:p>
          <a:p>
            <a:pPr marL="0" indent="0">
              <a:lnSpc>
                <a:spcPct val="90000"/>
              </a:lnSpc>
            </a:pPr>
            <a:r>
              <a:rPr lang="en-US" altLang="en-US" sz="2700" dirty="0" smtClean="0"/>
              <a:t>   60% of people with a mental health problem will not seek help for fear of being labeled</a:t>
            </a:r>
            <a:endParaRPr lang="en-US" altLang="en-US" sz="2000" dirty="0" smtClean="0"/>
          </a:p>
          <a:p>
            <a:pPr marL="0" indent="0">
              <a:lnSpc>
                <a:spcPct val="90000"/>
              </a:lnSpc>
              <a:buNone/>
            </a:pPr>
            <a:endParaRPr lang="en-US" altLang="en-US" sz="2000" dirty="0" smtClean="0"/>
          </a:p>
          <a:p>
            <a:pPr marL="0" indent="0">
              <a:lnSpc>
                <a:spcPct val="90000"/>
              </a:lnSpc>
            </a:pPr>
            <a:r>
              <a:rPr lang="en-US" altLang="en-US" sz="2700" dirty="0" smtClean="0"/>
              <a:t>   Many say the stigma they face is worse than the illness itself</a:t>
            </a:r>
            <a:endParaRPr lang="en-US" altLang="en-US" sz="2000" dirty="0" smtClean="0"/>
          </a:p>
          <a:p>
            <a:pPr marL="0" indent="0">
              <a:lnSpc>
                <a:spcPct val="90000"/>
              </a:lnSpc>
              <a:buNone/>
            </a:pPr>
            <a:endParaRPr lang="en-US" altLang="en-US" sz="2000" dirty="0" smtClean="0"/>
          </a:p>
          <a:p>
            <a:pPr marL="0" indent="0">
              <a:lnSpc>
                <a:spcPct val="90000"/>
              </a:lnSpc>
            </a:pPr>
            <a:r>
              <a:rPr lang="en-US" altLang="en-US" sz="2700" dirty="0" smtClean="0"/>
              <a:t>   Only 1 in 4 youth with a MH problem seek and receive treatment			</a:t>
            </a:r>
          </a:p>
          <a:p>
            <a:pPr marL="2171700" lvl="5" indent="0">
              <a:lnSpc>
                <a:spcPct val="90000"/>
              </a:lnSpc>
              <a:buNone/>
            </a:pPr>
            <a:r>
              <a:rPr lang="en-US" altLang="en-US" sz="1500" dirty="0" smtClean="0"/>
              <a:t>				</a:t>
            </a:r>
            <a:r>
              <a:rPr lang="en-US" altLang="en-US" sz="1500" b="1" dirty="0" smtClean="0">
                <a:solidFill>
                  <a:srgbClr val="333399"/>
                </a:solidFill>
              </a:rPr>
              <a:t>Source: “Well Aware”</a:t>
            </a:r>
          </a:p>
          <a:p>
            <a:pPr eaLnBrk="1" hangingPunct="1">
              <a:lnSpc>
                <a:spcPct val="90000"/>
              </a:lnSpc>
            </a:pPr>
            <a:endParaRPr lang="en-US" altLang="en-US" sz="1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2392</TotalTime>
  <Words>1923</Words>
  <Application>Microsoft Macintosh PowerPoint</Application>
  <PresentationFormat>On-screen Show (4:3)</PresentationFormat>
  <Paragraphs>473</Paragraphs>
  <Slides>29</Slides>
  <Notes>19</Notes>
  <HiddenSlides>0</HiddenSlides>
  <MMClips>0</MMClips>
  <ScaleCrop>false</ScaleCrop>
  <HeadingPairs>
    <vt:vector size="4" baseType="variant">
      <vt:variant>
        <vt:lpstr>Design Template</vt:lpstr>
      </vt:variant>
      <vt:variant>
        <vt:i4>1</vt:i4>
      </vt:variant>
      <vt:variant>
        <vt:lpstr>Slide Titles</vt:lpstr>
      </vt:variant>
      <vt:variant>
        <vt:i4>29</vt:i4>
      </vt:variant>
    </vt:vector>
  </HeadingPairs>
  <TitlesOfParts>
    <vt:vector size="30" baseType="lpstr">
      <vt:lpstr>Blank Presentation</vt:lpstr>
      <vt:lpstr>Slide 1</vt:lpstr>
      <vt:lpstr>Slide 2</vt:lpstr>
      <vt:lpstr>Slide 3</vt:lpstr>
      <vt:lpstr>Slide 4</vt:lpstr>
      <vt:lpstr>Respecting Differences</vt:lpstr>
      <vt:lpstr>Slide 6</vt:lpstr>
      <vt:lpstr>Slide 7</vt:lpstr>
      <vt:lpstr>Goal of Accepting Schools Act</vt:lpstr>
      <vt:lpstr>What are some things we know about students with With Mental Health Challenges?</vt:lpstr>
      <vt:lpstr>What are some things we know about First Nation, Métis and Inuit students?</vt:lpstr>
      <vt:lpstr>Truth and Reconciliation A Call to Action</vt:lpstr>
      <vt:lpstr>             </vt:lpstr>
      <vt:lpstr>Slide 13</vt:lpstr>
      <vt:lpstr> </vt:lpstr>
      <vt:lpstr>   </vt:lpstr>
      <vt:lpstr>Slide 16</vt:lpstr>
      <vt:lpstr>What are some things we know about LGBTQ students?</vt:lpstr>
      <vt:lpstr>What are some things we know about Refugee, Newcomer and ELL students?</vt:lpstr>
      <vt:lpstr>Story about Blueberry</vt:lpstr>
      <vt:lpstr>Slide 20</vt:lpstr>
      <vt:lpstr>Well Being Model</vt:lpstr>
      <vt:lpstr>Slide 22</vt:lpstr>
      <vt:lpstr>Slide 23</vt:lpstr>
      <vt:lpstr>Slide 24</vt:lpstr>
      <vt:lpstr>Slide 25</vt:lpstr>
      <vt:lpstr>Slide 26</vt:lpstr>
      <vt:lpstr>Slide 27</vt:lpstr>
      <vt:lpstr>Well Being Model</vt:lpstr>
      <vt:lpstr>Slide 29</vt:lpstr>
    </vt:vector>
  </TitlesOfParts>
  <Company>Simcoe Muskoka CDSB</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Computer Services</dc:creator>
  <cp:lastModifiedBy>Computer Services</cp:lastModifiedBy>
  <cp:revision>147</cp:revision>
  <cp:lastPrinted>2016-04-04T16:00:00Z</cp:lastPrinted>
  <dcterms:created xsi:type="dcterms:W3CDTF">2016-07-06T03:36:44Z</dcterms:created>
  <dcterms:modified xsi:type="dcterms:W3CDTF">2016-07-06T03:41:20Z</dcterms:modified>
</cp:coreProperties>
</file>