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72" r:id="rId3"/>
    <p:sldId id="273" r:id="rId4"/>
    <p:sldId id="274" r:id="rId5"/>
    <p:sldId id="267" r:id="rId6"/>
    <p:sldId id="271" r:id="rId7"/>
    <p:sldId id="275" r:id="rId8"/>
    <p:sldId id="281" r:id="rId9"/>
    <p:sldId id="276" r:id="rId10"/>
    <p:sldId id="257" r:id="rId11"/>
    <p:sldId id="285" r:id="rId12"/>
    <p:sldId id="258" r:id="rId13"/>
    <p:sldId id="283" r:id="rId14"/>
    <p:sldId id="277" r:id="rId15"/>
    <p:sldId id="286" r:id="rId16"/>
    <p:sldId id="284" r:id="rId17"/>
    <p:sldId id="259" r:id="rId18"/>
    <p:sldId id="260" r:id="rId19"/>
    <p:sldId id="278" r:id="rId20"/>
    <p:sldId id="280" r:id="rId21"/>
    <p:sldId id="279" r:id="rId22"/>
    <p:sldId id="264" r:id="rId2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42" autoAdjust="0"/>
  </p:normalViewPr>
  <p:slideViewPr>
    <p:cSldViewPr snapToGrid="0">
      <p:cViewPr varScale="1">
        <p:scale>
          <a:sx n="45" d="100"/>
          <a:sy n="45" d="100"/>
        </p:scale>
        <p:origin x="141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9001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40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9194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210" name="Shape 210"/>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6</a:t>
            </a:fld>
            <a:endParaRPr lang="en-US"/>
          </a:p>
        </p:txBody>
      </p:sp>
    </p:spTree>
    <p:extLst>
      <p:ext uri="{BB962C8B-B14F-4D97-AF65-F5344CB8AC3E}">
        <p14:creationId xmlns:p14="http://schemas.microsoft.com/office/powerpoint/2010/main" val="232625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r>
              <a:rPr lang="en-US"/>
              <a:t>Aaron</a:t>
            </a:r>
          </a:p>
        </p:txBody>
      </p:sp>
      <p:sp>
        <p:nvSpPr>
          <p:cNvPr id="101" name="Shape 101"/>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59859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r>
              <a:rPr lang="en-US" dirty="0"/>
              <a:t>Aaron</a:t>
            </a:r>
          </a:p>
          <a:p>
            <a:pPr lvl="0">
              <a:spcBef>
                <a:spcPts val="0"/>
              </a:spcBef>
              <a:buNone/>
            </a:pPr>
            <a:r>
              <a:rPr lang="en-US" dirty="0"/>
              <a:t>Transition to sharing how we’ve assessed our effectiveness, impact, and next steps - CBS - </a:t>
            </a:r>
            <a:r>
              <a:rPr lang="en-US" dirty="0" err="1"/>
              <a:t>Tranforming</a:t>
            </a:r>
            <a:r>
              <a:rPr lang="en-US" dirty="0"/>
              <a:t> Relationships tie in to TLE)</a:t>
            </a:r>
          </a:p>
        </p:txBody>
      </p:sp>
      <p:sp>
        <p:nvSpPr>
          <p:cNvPr id="108" name="Shape 108"/>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30398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040" y="4415790"/>
            <a:ext cx="5608200" cy="4183499"/>
          </a:xfrm>
          <a:prstGeom prst="rect">
            <a:avLst/>
          </a:prstGeom>
        </p:spPr>
        <p:txBody>
          <a:bodyPr lIns="91425" tIns="91425" rIns="91425" bIns="91425" anchor="t" anchorCtr="0">
            <a:noAutofit/>
          </a:bodyPr>
          <a:lstStyle/>
          <a:p>
            <a:pPr lvl="0" rtl="0">
              <a:spcBef>
                <a:spcPts val="0"/>
              </a:spcBef>
              <a:buNone/>
            </a:pPr>
            <a:r>
              <a:rPr lang="en-US" sz="1100"/>
              <a:t>During registration, we polled the students on how they preferred to express themselves. The first choice was Facebook and the second was Twitter. Facebook, blocked by our board as it is many others, was not an option but Twitter was and is. We added this form of expression to the 2nd Annual Forum.</a:t>
            </a:r>
          </a:p>
        </p:txBody>
      </p:sp>
      <p:sp>
        <p:nvSpPr>
          <p:cNvPr id="114" name="Shape 1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60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rtl="0">
              <a:spcBef>
                <a:spcPts val="0"/>
              </a:spcBef>
              <a:buNone/>
            </a:pPr>
            <a:r>
              <a:rPr lang="en-US" dirty="0"/>
              <a:t>Brian - Move towards Student Voice as a ‘weather’ event to part of our culture (or climate) and what we do daily to engage students and support achievement and well-being. </a:t>
            </a:r>
          </a:p>
          <a:p>
            <a:pPr lvl="0" rtl="0">
              <a:spcBef>
                <a:spcPts val="0"/>
              </a:spcBef>
              <a:buNone/>
            </a:pPr>
            <a:r>
              <a:rPr lang="en-US" dirty="0"/>
              <a:t>- What tools can we use to determine where we have been, where we are, and what is possible by leveraging student voice and partnering with students? 5 minutes for reflection.</a:t>
            </a:r>
          </a:p>
        </p:txBody>
      </p:sp>
      <p:sp>
        <p:nvSpPr>
          <p:cNvPr id="122" name="Shape 122"/>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US"/>
              <a:t>18</a:t>
            </a:fld>
            <a:endParaRPr lang="en-US"/>
          </a:p>
        </p:txBody>
      </p:sp>
    </p:spTree>
    <p:extLst>
      <p:ext uri="{BB962C8B-B14F-4D97-AF65-F5344CB8AC3E}">
        <p14:creationId xmlns:p14="http://schemas.microsoft.com/office/powerpoint/2010/main" val="4865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278649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grpSp>
        <p:nvGrpSpPr>
          <p:cNvPr id="54" name="Shape 54"/>
          <p:cNvGrpSpPr/>
          <p:nvPr/>
        </p:nvGrpSpPr>
        <p:grpSpPr>
          <a:xfrm rot="425182" flipH="1">
            <a:off x="6459036" y="2642131"/>
            <a:ext cx="2945006" cy="4255133"/>
            <a:chOff x="6386541" y="2630732"/>
            <a:chExt cx="2945006" cy="4255133"/>
          </a:xfrm>
        </p:grpSpPr>
        <p:pic>
          <p:nvPicPr>
            <p:cNvPr id="55" name="Shape 55" descr="G:\Pathways Project Manager\SHSM\ICE Training\Gear1.png"/>
            <p:cNvPicPr preferRelativeResize="0"/>
            <p:nvPr/>
          </p:nvPicPr>
          <p:blipFill rotWithShape="1">
            <a:blip r:embed="rId2">
              <a:alphaModFix/>
            </a:blip>
            <a:srcRect/>
            <a:stretch/>
          </p:blipFill>
          <p:spPr>
            <a:xfrm rot="-5400000">
              <a:off x="6939636" y="2630732"/>
              <a:ext cx="1589781" cy="1589781"/>
            </a:xfrm>
            <a:prstGeom prst="rect">
              <a:avLst/>
            </a:prstGeom>
            <a:noFill/>
            <a:ln>
              <a:noFill/>
            </a:ln>
          </p:spPr>
        </p:pic>
        <p:pic>
          <p:nvPicPr>
            <p:cNvPr id="56" name="Shape 56" descr="G:\Pathways Project Manager\SHSM\ICE Training\Gear2.png"/>
            <p:cNvPicPr preferRelativeResize="0"/>
            <p:nvPr/>
          </p:nvPicPr>
          <p:blipFill rotWithShape="1">
            <a:blip r:embed="rId3">
              <a:alphaModFix/>
            </a:blip>
            <a:srcRect/>
            <a:stretch/>
          </p:blipFill>
          <p:spPr>
            <a:xfrm rot="-4366188">
              <a:off x="7511491" y="3857026"/>
              <a:ext cx="1616869" cy="1616869"/>
            </a:xfrm>
            <a:prstGeom prst="rect">
              <a:avLst/>
            </a:prstGeom>
            <a:noFill/>
            <a:ln>
              <a:noFill/>
            </a:ln>
          </p:spPr>
        </p:pic>
        <p:pic>
          <p:nvPicPr>
            <p:cNvPr id="57" name="Shape 57" descr="G:\Pathways Project Manager\SHSM\ICE Training\Gear3.png"/>
            <p:cNvPicPr preferRelativeResize="0"/>
            <p:nvPr/>
          </p:nvPicPr>
          <p:blipFill rotWithShape="1">
            <a:blip r:embed="rId4">
              <a:alphaModFix/>
            </a:blip>
            <a:srcRect/>
            <a:stretch/>
          </p:blipFill>
          <p:spPr>
            <a:xfrm rot="-3363258">
              <a:off x="6693342" y="4997505"/>
              <a:ext cx="1581559" cy="1581559"/>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a/hwdsb.on.ca/file/d/0B_XdEOPvOOCQYThEYnVaLUdfbVU/vie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2807803" y="260647"/>
            <a:ext cx="1728191" cy="925980"/>
          </a:xfrm>
          <a:prstGeom prst="rect">
            <a:avLst/>
          </a:prstGeom>
          <a:noFill/>
          <a:ln>
            <a:noFill/>
          </a:ln>
        </p:spPr>
      </p:pic>
      <p:sp>
        <p:nvSpPr>
          <p:cNvPr id="94" name="Shape 94"/>
          <p:cNvSpPr txBox="1"/>
          <p:nvPr/>
        </p:nvSpPr>
        <p:spPr>
          <a:xfrm>
            <a:off x="334975" y="4846050"/>
            <a:ext cx="8282400" cy="1260600"/>
          </a:xfrm>
          <a:prstGeom prst="rect">
            <a:avLst/>
          </a:prstGeom>
          <a:noFill/>
          <a:ln>
            <a:noFill/>
          </a:ln>
        </p:spPr>
        <p:txBody>
          <a:bodyPr lIns="91425" tIns="91425" rIns="91425" bIns="91425" anchor="ctr" anchorCtr="0">
            <a:noAutofit/>
          </a:bodyPr>
          <a:lstStyle/>
          <a:p>
            <a:pPr lvl="0" algn="ctr" rtl="0">
              <a:spcBef>
                <a:spcPts val="0"/>
              </a:spcBef>
              <a:buNone/>
            </a:pPr>
            <a:r>
              <a:rPr lang="en-US" sz="2800" b="1" dirty="0" smtClean="0">
                <a:solidFill>
                  <a:srgbClr val="002060"/>
                </a:solidFill>
                <a:latin typeface="Oswald"/>
                <a:ea typeface="Oswald"/>
                <a:cs typeface="Oswald"/>
                <a:sym typeface="Oswald"/>
              </a:rPr>
              <a:t>Jamie Nunn, </a:t>
            </a:r>
          </a:p>
          <a:p>
            <a:pPr lvl="0" algn="ctr" rtl="0">
              <a:spcBef>
                <a:spcPts val="0"/>
              </a:spcBef>
              <a:buNone/>
            </a:pPr>
            <a:r>
              <a:rPr lang="en-US" sz="2800" i="1" dirty="0" smtClean="0">
                <a:solidFill>
                  <a:srgbClr val="002060"/>
                </a:solidFill>
                <a:latin typeface="Oswald"/>
                <a:ea typeface="Oswald"/>
                <a:cs typeface="Oswald"/>
                <a:sym typeface="Oswald"/>
              </a:rPr>
              <a:t>Superintendent of Student Achievement,</a:t>
            </a:r>
          </a:p>
          <a:p>
            <a:pPr lvl="0" algn="ctr" rtl="0">
              <a:spcBef>
                <a:spcPts val="0"/>
              </a:spcBef>
              <a:buNone/>
            </a:pPr>
            <a:r>
              <a:rPr lang="en-US" sz="2800" b="1" dirty="0" smtClean="0">
                <a:solidFill>
                  <a:srgbClr val="002060"/>
                </a:solidFill>
                <a:latin typeface="Oswald"/>
                <a:ea typeface="Oswald"/>
                <a:cs typeface="Oswald"/>
                <a:sym typeface="Oswald"/>
              </a:rPr>
              <a:t>Hamilton-Wentworth District School Board </a:t>
            </a:r>
          </a:p>
          <a:p>
            <a:pPr lvl="0" algn="ctr" rtl="0">
              <a:spcBef>
                <a:spcPts val="0"/>
              </a:spcBef>
              <a:buNone/>
            </a:pPr>
            <a:r>
              <a:rPr lang="en-US" sz="2800" b="1" dirty="0" smtClean="0">
                <a:solidFill>
                  <a:srgbClr val="002060"/>
                </a:solidFill>
                <a:latin typeface="Oswald"/>
                <a:ea typeface="Oswald"/>
                <a:cs typeface="Oswald"/>
                <a:sym typeface="Oswald"/>
              </a:rPr>
              <a:t>Jnunn@HWDSB.on.ca</a:t>
            </a:r>
            <a:endParaRPr lang="en-US" sz="2800" b="1" dirty="0">
              <a:solidFill>
                <a:srgbClr val="002060"/>
              </a:solidFill>
              <a:latin typeface="Oswald"/>
              <a:ea typeface="Oswald"/>
              <a:cs typeface="Oswald"/>
              <a:sym typeface="Oswald"/>
            </a:endParaRPr>
          </a:p>
        </p:txBody>
      </p:sp>
      <p:sp>
        <p:nvSpPr>
          <p:cNvPr id="95" name="Shape 95"/>
          <p:cNvSpPr txBox="1"/>
          <p:nvPr/>
        </p:nvSpPr>
        <p:spPr>
          <a:xfrm>
            <a:off x="-287867" y="2128800"/>
            <a:ext cx="9194800" cy="2109000"/>
          </a:xfrm>
          <a:prstGeom prst="rect">
            <a:avLst/>
          </a:prstGeom>
          <a:noFill/>
          <a:ln>
            <a:noFill/>
          </a:ln>
        </p:spPr>
        <p:txBody>
          <a:bodyPr lIns="91425" tIns="91425" rIns="91425" bIns="91425" anchor="b" anchorCtr="0">
            <a:noAutofit/>
          </a:bodyPr>
          <a:lstStyle/>
          <a:p>
            <a:pPr lvl="0" algn="r"/>
            <a:r>
              <a:rPr lang="en-CA" sz="4400" b="1" dirty="0">
                <a:solidFill>
                  <a:srgbClr val="002060"/>
                </a:solidFill>
                <a:latin typeface="Oswald"/>
                <a:ea typeface="Oswald"/>
                <a:cs typeface="Oswald"/>
                <a:sym typeface="Oswald"/>
              </a:rPr>
              <a:t>Igniting Student Voice </a:t>
            </a:r>
            <a:r>
              <a:rPr lang="en-CA" sz="4400" b="1" dirty="0">
                <a:solidFill>
                  <a:srgbClr val="002060"/>
                </a:solidFill>
                <a:latin typeface="Oswald"/>
                <a:ea typeface="Oswald"/>
                <a:cs typeface="Oswald"/>
                <a:sym typeface="Oswald"/>
              </a:rPr>
              <a:t> </a:t>
            </a:r>
            <a:r>
              <a:rPr lang="en-CA" sz="4400" b="1" dirty="0" smtClean="0">
                <a:solidFill>
                  <a:srgbClr val="002060"/>
                </a:solidFill>
                <a:latin typeface="Oswald"/>
                <a:ea typeface="Oswald"/>
                <a:cs typeface="Oswald"/>
                <a:sym typeface="Oswald"/>
              </a:rPr>
              <a:t>&amp; </a:t>
            </a:r>
            <a:r>
              <a:rPr lang="en-CA" sz="4400" b="1" dirty="0" smtClean="0">
                <a:solidFill>
                  <a:srgbClr val="002060"/>
                </a:solidFill>
                <a:latin typeface="Oswald"/>
                <a:ea typeface="Oswald"/>
                <a:cs typeface="Oswald"/>
                <a:sym typeface="Oswald"/>
              </a:rPr>
              <a:t>Engagement </a:t>
            </a:r>
            <a:r>
              <a:rPr lang="en-CA" sz="4400" b="1" dirty="0">
                <a:solidFill>
                  <a:srgbClr val="002060"/>
                </a:solidFill>
                <a:latin typeface="Oswald"/>
                <a:ea typeface="Oswald"/>
                <a:cs typeface="Oswald"/>
                <a:sym typeface="Oswald"/>
              </a:rPr>
              <a:t>in a School District</a:t>
            </a:r>
            <a:r>
              <a:rPr lang="en-CA" sz="6000" dirty="0">
                <a:solidFill>
                  <a:srgbClr val="002060"/>
                </a:solidFill>
                <a:latin typeface="Oswald"/>
                <a:ea typeface="Oswald"/>
                <a:cs typeface="Oswald"/>
                <a:sym typeface="Oswald"/>
              </a:rPr>
              <a:t> </a:t>
            </a:r>
          </a:p>
        </p:txBody>
      </p:sp>
      <p:pic>
        <p:nvPicPr>
          <p:cNvPr id="96" name="Shape 96"/>
          <p:cNvPicPr preferRelativeResize="0"/>
          <p:nvPr/>
        </p:nvPicPr>
        <p:blipFill>
          <a:blip r:embed="rId4">
            <a:alphaModFix/>
          </a:blip>
          <a:stretch>
            <a:fillRect/>
          </a:stretch>
        </p:blipFill>
        <p:spPr>
          <a:xfrm>
            <a:off x="4092525" y="73600"/>
            <a:ext cx="5321225" cy="2893900"/>
          </a:xfrm>
          <a:prstGeom prst="rect">
            <a:avLst/>
          </a:prstGeom>
          <a:noFill/>
          <a:ln>
            <a:noFill/>
          </a:ln>
        </p:spPr>
      </p:pic>
      <p:sp>
        <p:nvSpPr>
          <p:cNvPr id="97" name="Shape 97"/>
          <p:cNvSpPr txBox="1"/>
          <p:nvPr/>
        </p:nvSpPr>
        <p:spPr>
          <a:xfrm>
            <a:off x="218950" y="1710000"/>
            <a:ext cx="2696400" cy="837600"/>
          </a:xfrm>
          <a:prstGeom prst="rect">
            <a:avLst/>
          </a:prstGeom>
          <a:noFill/>
          <a:ln>
            <a:noFill/>
          </a:ln>
        </p:spPr>
        <p:txBody>
          <a:bodyPr lIns="91425" tIns="91425" rIns="91425" bIns="91425" anchor="t" anchorCtr="0">
            <a:noAutofit/>
          </a:bodyPr>
          <a:lstStyle/>
          <a:p>
            <a:pPr lvl="0">
              <a:spcBef>
                <a:spcPts val="0"/>
              </a:spcBef>
              <a:buNone/>
            </a:pPr>
            <a:r>
              <a:rPr lang="en-US" sz="1800" b="1" dirty="0"/>
              <a:t>#</a:t>
            </a:r>
            <a:r>
              <a:rPr lang="en-US" sz="1800" b="1" dirty="0" smtClean="0"/>
              <a:t>HWDSB</a:t>
            </a:r>
            <a:endParaRPr lang="en-US" sz="1800" b="1"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311700" y="1477741"/>
            <a:ext cx="8520600" cy="978000"/>
          </a:xfrm>
          <a:prstGeom prst="rect">
            <a:avLst/>
          </a:prstGeom>
        </p:spPr>
        <p:txBody>
          <a:bodyPr lIns="91425" tIns="91425" rIns="91425" bIns="91425" anchor="ctr" anchorCtr="0">
            <a:noAutofit/>
          </a:bodyPr>
          <a:lstStyle/>
          <a:p>
            <a:pPr lvl="0" rtl="0">
              <a:spcBef>
                <a:spcPts val="0"/>
              </a:spcBef>
              <a:buNone/>
            </a:pPr>
            <a:r>
              <a:rPr lang="en-US" b="1" dirty="0" smtClean="0">
                <a:solidFill>
                  <a:srgbClr val="002060"/>
                </a:solidFill>
              </a:rPr>
              <a:t>Our Evolution: </a:t>
            </a:r>
            <a:r>
              <a:rPr lang="en-US" b="1" dirty="0">
                <a:solidFill>
                  <a:srgbClr val="002060"/>
                </a:solidFill>
              </a:rPr>
              <a:t>From System to Schools</a:t>
            </a:r>
          </a:p>
        </p:txBody>
      </p:sp>
      <p:sp>
        <p:nvSpPr>
          <p:cNvPr id="104" name="Shape 104"/>
          <p:cNvSpPr txBox="1"/>
          <p:nvPr/>
        </p:nvSpPr>
        <p:spPr>
          <a:xfrm>
            <a:off x="311700" y="1966741"/>
            <a:ext cx="8832300" cy="4364983"/>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2400" b="1" dirty="0" smtClean="0">
                <a:solidFill>
                  <a:srgbClr val="002060"/>
                </a:solidFill>
                <a:latin typeface="Source Code Pro"/>
                <a:ea typeface="Source Code Pro"/>
                <a:cs typeface="Source Code Pro"/>
                <a:sym typeface="Source Code Pro"/>
              </a:rPr>
              <a:t>3 </a:t>
            </a:r>
            <a:r>
              <a:rPr lang="en-US" sz="2400" b="1" dirty="0">
                <a:solidFill>
                  <a:srgbClr val="002060"/>
                </a:solidFill>
                <a:latin typeface="Source Code Pro"/>
                <a:ea typeface="Source Code Pro"/>
                <a:cs typeface="Source Code Pro"/>
                <a:sym typeface="Source Code Pro"/>
              </a:rPr>
              <a:t>S</a:t>
            </a:r>
            <a:r>
              <a:rPr lang="en-US" sz="2400" b="1" dirty="0" smtClean="0">
                <a:solidFill>
                  <a:srgbClr val="002060"/>
                </a:solidFill>
                <a:latin typeface="Source Code Pro"/>
                <a:ea typeface="Source Code Pro"/>
                <a:cs typeface="Source Code Pro"/>
                <a:sym typeface="Source Code Pro"/>
              </a:rPr>
              <a:t>ystem Student </a:t>
            </a:r>
            <a:r>
              <a:rPr lang="en-US" sz="2400" b="1" dirty="0">
                <a:solidFill>
                  <a:srgbClr val="002060"/>
                </a:solidFill>
                <a:latin typeface="Source Code Pro"/>
                <a:ea typeface="Source Code Pro"/>
                <a:cs typeface="Source Code Pro"/>
                <a:sym typeface="Source Code Pro"/>
              </a:rPr>
              <a:t>V</a:t>
            </a:r>
            <a:r>
              <a:rPr lang="en-US" sz="2400" b="1" dirty="0" smtClean="0">
                <a:solidFill>
                  <a:srgbClr val="002060"/>
                </a:solidFill>
                <a:latin typeface="Source Code Pro"/>
                <a:ea typeface="Source Code Pro"/>
                <a:cs typeface="Source Code Pro"/>
                <a:sym typeface="Source Code Pro"/>
              </a:rPr>
              <a:t>oice </a:t>
            </a:r>
            <a:r>
              <a:rPr lang="en-US" sz="2400" b="1" dirty="0">
                <a:solidFill>
                  <a:srgbClr val="002060"/>
                </a:solidFill>
                <a:latin typeface="Source Code Pro"/>
                <a:ea typeface="Source Code Pro"/>
                <a:cs typeface="Source Code Pro"/>
                <a:sym typeface="Source Code Pro"/>
              </a:rPr>
              <a:t>F</a:t>
            </a:r>
            <a:r>
              <a:rPr lang="en-US" sz="2400" b="1" dirty="0" smtClean="0">
                <a:solidFill>
                  <a:srgbClr val="002060"/>
                </a:solidFill>
                <a:latin typeface="Source Code Pro"/>
                <a:ea typeface="Source Code Pro"/>
                <a:cs typeface="Source Code Pro"/>
                <a:sym typeface="Source Code Pro"/>
              </a:rPr>
              <a:t>orums </a:t>
            </a:r>
            <a:r>
              <a:rPr lang="en-US" sz="1800" dirty="0">
                <a:solidFill>
                  <a:srgbClr val="002060"/>
                </a:solidFill>
                <a:latin typeface="Source Code Pro"/>
                <a:ea typeface="Source Code Pro"/>
                <a:cs typeface="Source Code Pro"/>
                <a:sym typeface="Source Code Pro"/>
              </a:rPr>
              <a:t>(Nov. 2011, Nov. 2012, Feb. 2014</a:t>
            </a:r>
            <a:r>
              <a:rPr lang="en-US" sz="1800" dirty="0" smtClean="0">
                <a:solidFill>
                  <a:srgbClr val="002060"/>
                </a:solidFill>
                <a:latin typeface="Source Code Pro"/>
                <a:ea typeface="Source Code Pro"/>
                <a:cs typeface="Source Code Pro"/>
                <a:sym typeface="Source Code Pro"/>
              </a:rPr>
              <a:t>);</a:t>
            </a:r>
          </a:p>
          <a:p>
            <a:pPr lvl="0" rtl="0">
              <a:lnSpc>
                <a:spcPct val="115000"/>
              </a:lnSpc>
              <a:spcBef>
                <a:spcPts val="0"/>
              </a:spcBef>
              <a:buNone/>
            </a:pPr>
            <a:endParaRPr lang="en-US" sz="2400" dirty="0">
              <a:solidFill>
                <a:srgbClr val="002060"/>
              </a:solidFill>
              <a:latin typeface="Source Code Pro"/>
              <a:ea typeface="Source Code Pro"/>
              <a:cs typeface="Source Code Pro"/>
              <a:sym typeface="Source Code Pro"/>
            </a:endParaRPr>
          </a:p>
          <a:p>
            <a:pPr marL="457200" lvl="0" indent="-342900" rtl="0">
              <a:lnSpc>
                <a:spcPct val="115000"/>
              </a:lnSpc>
              <a:spcBef>
                <a:spcPts val="0"/>
              </a:spcBef>
              <a:buClr>
                <a:schemeClr val="dk1"/>
              </a:buClr>
              <a:buSzPct val="100000"/>
              <a:buFont typeface="Source Code Pro"/>
              <a:buChar char="●"/>
            </a:pPr>
            <a:r>
              <a:rPr lang="en-US" sz="2400" b="1" dirty="0" smtClean="0">
                <a:solidFill>
                  <a:srgbClr val="002060"/>
                </a:solidFill>
                <a:latin typeface="Source Code Pro"/>
                <a:ea typeface="Source Code Pro"/>
                <a:cs typeface="Source Code Pro"/>
                <a:sym typeface="Source Code Pro"/>
              </a:rPr>
              <a:t>1st Forum:   </a:t>
            </a:r>
            <a:r>
              <a:rPr lang="en-US" sz="2400" dirty="0" smtClean="0">
                <a:solidFill>
                  <a:srgbClr val="002060"/>
                </a:solidFill>
                <a:latin typeface="Source Code Pro"/>
                <a:ea typeface="Source Code Pro"/>
                <a:cs typeface="Source Code Pro"/>
                <a:sym typeface="Source Code Pro"/>
              </a:rPr>
              <a:t>Student </a:t>
            </a:r>
            <a:r>
              <a:rPr lang="en-US" sz="2400" dirty="0">
                <a:solidFill>
                  <a:srgbClr val="002060"/>
                </a:solidFill>
                <a:latin typeface="Source Code Pro"/>
                <a:ea typeface="Source Code Pro"/>
                <a:cs typeface="Source Code Pro"/>
                <a:sym typeface="Source Code Pro"/>
              </a:rPr>
              <a:t>Driven (Qs chosen by students)</a:t>
            </a:r>
          </a:p>
          <a:p>
            <a:pPr marL="457200" lvl="0" indent="-342900" rtl="0">
              <a:lnSpc>
                <a:spcPct val="115000"/>
              </a:lnSpc>
              <a:spcBef>
                <a:spcPts val="0"/>
              </a:spcBef>
              <a:buClr>
                <a:schemeClr val="dk1"/>
              </a:buClr>
              <a:buSzPct val="100000"/>
              <a:buFont typeface="Source Code Pro"/>
              <a:buChar char="●"/>
            </a:pPr>
            <a:r>
              <a:rPr lang="en-US" sz="2400" b="1" dirty="0">
                <a:solidFill>
                  <a:srgbClr val="002060"/>
                </a:solidFill>
                <a:latin typeface="Source Code Pro"/>
                <a:ea typeface="Source Code Pro"/>
                <a:cs typeface="Source Code Pro"/>
                <a:sym typeface="Source Code Pro"/>
              </a:rPr>
              <a:t>2nd </a:t>
            </a:r>
            <a:r>
              <a:rPr lang="en-US" sz="2400" b="1" dirty="0" smtClean="0">
                <a:solidFill>
                  <a:srgbClr val="002060"/>
                </a:solidFill>
                <a:latin typeface="Source Code Pro"/>
                <a:ea typeface="Source Code Pro"/>
                <a:cs typeface="Source Code Pro"/>
                <a:sym typeface="Source Code Pro"/>
              </a:rPr>
              <a:t>Forum:  </a:t>
            </a:r>
            <a:r>
              <a:rPr lang="en-US" sz="2400" dirty="0" smtClean="0">
                <a:solidFill>
                  <a:srgbClr val="002060"/>
                </a:solidFill>
                <a:latin typeface="Source Code Pro"/>
                <a:ea typeface="Source Code Pro"/>
                <a:cs typeface="Source Code Pro"/>
                <a:sym typeface="Source Code Pro"/>
              </a:rPr>
              <a:t>Inform </a:t>
            </a:r>
            <a:r>
              <a:rPr lang="en-US" sz="2400" dirty="0">
                <a:solidFill>
                  <a:srgbClr val="002060"/>
                </a:solidFill>
                <a:latin typeface="Source Code Pro"/>
                <a:ea typeface="Source Code Pro"/>
                <a:cs typeface="Source Code Pro"/>
                <a:sym typeface="Source Code Pro"/>
              </a:rPr>
              <a:t>Direction </a:t>
            </a:r>
            <a:r>
              <a:rPr lang="en-US" sz="2400" dirty="0">
                <a:solidFill>
                  <a:srgbClr val="002060"/>
                </a:solidFill>
                <a:latin typeface="Source Code Pro"/>
                <a:ea typeface="Source Code Pro"/>
                <a:cs typeface="Source Code Pro"/>
                <a:sym typeface="Source Code Pro"/>
              </a:rPr>
              <a:t> </a:t>
            </a:r>
            <a:r>
              <a:rPr lang="en-US" sz="2400" dirty="0" smtClean="0">
                <a:solidFill>
                  <a:srgbClr val="002060"/>
                </a:solidFill>
                <a:latin typeface="Source Code Pro"/>
                <a:ea typeface="Source Code Pro"/>
                <a:cs typeface="Source Code Pro"/>
                <a:sym typeface="Source Code Pro"/>
              </a:rPr>
              <a:t>(</a:t>
            </a:r>
            <a:r>
              <a:rPr lang="en-US" sz="2400" dirty="0">
                <a:solidFill>
                  <a:srgbClr val="002060"/>
                </a:solidFill>
                <a:latin typeface="Source Code Pro"/>
                <a:ea typeface="Source Code Pro"/>
                <a:cs typeface="Source Code Pro"/>
                <a:sym typeface="Source Code Pro"/>
              </a:rPr>
              <a:t>System Qs)</a:t>
            </a:r>
          </a:p>
          <a:p>
            <a:pPr marL="457200" lvl="0" indent="-342900" rtl="0">
              <a:lnSpc>
                <a:spcPct val="115000"/>
              </a:lnSpc>
              <a:spcBef>
                <a:spcPts val="0"/>
              </a:spcBef>
              <a:buClr>
                <a:schemeClr val="dk1"/>
              </a:buClr>
              <a:buSzPct val="100000"/>
              <a:buFont typeface="Source Code Pro"/>
              <a:buChar char="●"/>
            </a:pPr>
            <a:r>
              <a:rPr lang="en-US" sz="2400" b="1" dirty="0">
                <a:solidFill>
                  <a:srgbClr val="002060"/>
                </a:solidFill>
                <a:latin typeface="Source Code Pro"/>
                <a:ea typeface="Source Code Pro"/>
                <a:cs typeface="Source Code Pro"/>
                <a:sym typeface="Source Code Pro"/>
              </a:rPr>
              <a:t>3rd </a:t>
            </a:r>
            <a:r>
              <a:rPr lang="en-US" sz="2400" b="1" dirty="0" smtClean="0">
                <a:solidFill>
                  <a:srgbClr val="002060"/>
                </a:solidFill>
                <a:latin typeface="Source Code Pro"/>
                <a:ea typeface="Source Code Pro"/>
                <a:cs typeface="Source Code Pro"/>
                <a:sym typeface="Source Code Pro"/>
              </a:rPr>
              <a:t>Forum:   </a:t>
            </a:r>
            <a:r>
              <a:rPr lang="en-US" sz="2400" dirty="0" smtClean="0">
                <a:solidFill>
                  <a:srgbClr val="002060"/>
                </a:solidFill>
                <a:latin typeface="Source Code Pro"/>
                <a:ea typeface="Source Code Pro"/>
                <a:cs typeface="Source Code Pro"/>
                <a:sym typeface="Source Code Pro"/>
              </a:rPr>
              <a:t>Intellectual </a:t>
            </a:r>
            <a:r>
              <a:rPr lang="en-US" sz="2400" dirty="0">
                <a:solidFill>
                  <a:srgbClr val="002060"/>
                </a:solidFill>
                <a:latin typeface="Source Code Pro"/>
                <a:ea typeface="Source Code Pro"/>
                <a:cs typeface="Source Code Pro"/>
                <a:sym typeface="Source Code Pro"/>
              </a:rPr>
              <a:t>Engagement - Focus on </a:t>
            </a:r>
            <a:r>
              <a:rPr lang="en-US" sz="2400" dirty="0" smtClean="0">
                <a:solidFill>
                  <a:srgbClr val="002060"/>
                </a:solidFill>
                <a:latin typeface="Source Code Pro"/>
                <a:ea typeface="Source Code Pro"/>
                <a:cs typeface="Source Code Pro"/>
                <a:sym typeface="Source Code Pro"/>
              </a:rPr>
              <a:t>Learning &amp; Transitions</a:t>
            </a:r>
            <a:endParaRPr lang="en-US" sz="2400" dirty="0">
              <a:solidFill>
                <a:srgbClr val="002060"/>
              </a:solidFill>
              <a:latin typeface="Source Code Pro"/>
              <a:ea typeface="Source Code Pro"/>
              <a:cs typeface="Source Code Pro"/>
              <a:sym typeface="Source Code Pro"/>
            </a:endParaRPr>
          </a:p>
          <a:p>
            <a:pPr marL="914400" lvl="1" indent="-342900" rtl="0">
              <a:lnSpc>
                <a:spcPct val="115000"/>
              </a:lnSpc>
              <a:spcBef>
                <a:spcPts val="0"/>
              </a:spcBef>
              <a:buClr>
                <a:schemeClr val="dk1"/>
              </a:buClr>
              <a:buSzPct val="100000"/>
              <a:buFont typeface="Source Code Pro"/>
              <a:buChar char="○"/>
            </a:pPr>
            <a:r>
              <a:rPr lang="en-US" sz="2400" dirty="0" smtClean="0">
                <a:solidFill>
                  <a:srgbClr val="002060"/>
                </a:solidFill>
                <a:latin typeface="Source Code Pro"/>
                <a:ea typeface="Source Code Pro"/>
                <a:cs typeface="Source Code Pro"/>
                <a:sym typeface="Source Code Pro"/>
              </a:rPr>
              <a:t>Workshops </a:t>
            </a:r>
            <a:r>
              <a:rPr lang="en-US" sz="2400" dirty="0">
                <a:solidFill>
                  <a:srgbClr val="002060"/>
                </a:solidFill>
                <a:latin typeface="Source Code Pro"/>
                <a:ea typeface="Source Code Pro"/>
                <a:cs typeface="Source Code Pro"/>
                <a:sym typeface="Source Code Pro"/>
              </a:rPr>
              <a:t>for teachers offered </a:t>
            </a:r>
            <a:endParaRPr lang="en-US" sz="2400" dirty="0" smtClean="0">
              <a:solidFill>
                <a:srgbClr val="002060"/>
              </a:solidFill>
              <a:latin typeface="Source Code Pro"/>
              <a:ea typeface="Source Code Pro"/>
              <a:cs typeface="Source Code Pro"/>
              <a:sym typeface="Source Code Pro"/>
            </a:endParaRPr>
          </a:p>
        </p:txBody>
      </p:sp>
      <p:pic>
        <p:nvPicPr>
          <p:cNvPr id="2" name="Picture 1"/>
          <p:cNvPicPr>
            <a:picLocks noChangeAspect="1"/>
          </p:cNvPicPr>
          <p:nvPr/>
        </p:nvPicPr>
        <p:blipFill>
          <a:blip r:embed="rId3"/>
          <a:stretch>
            <a:fillRect/>
          </a:stretch>
        </p:blipFill>
        <p:spPr>
          <a:xfrm>
            <a:off x="6689175" y="5083705"/>
            <a:ext cx="2143125" cy="15202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36798" y="1861762"/>
            <a:ext cx="3427027" cy="2000778"/>
          </a:xfrm>
          <a:prstGeom prst="rect">
            <a:avLst/>
          </a:prstGeom>
        </p:spPr>
      </p:pic>
      <p:pic>
        <p:nvPicPr>
          <p:cNvPr id="5" name="Picture 4"/>
          <p:cNvPicPr>
            <a:picLocks noChangeAspect="1"/>
          </p:cNvPicPr>
          <p:nvPr/>
        </p:nvPicPr>
        <p:blipFill>
          <a:blip r:embed="rId3"/>
          <a:stretch>
            <a:fillRect/>
          </a:stretch>
        </p:blipFill>
        <p:spPr>
          <a:xfrm>
            <a:off x="2777051" y="4079626"/>
            <a:ext cx="2502389" cy="2269067"/>
          </a:xfrm>
          <a:prstGeom prst="rect">
            <a:avLst/>
          </a:prstGeom>
        </p:spPr>
      </p:pic>
      <p:pic>
        <p:nvPicPr>
          <p:cNvPr id="6" name="Picture 5"/>
          <p:cNvPicPr>
            <a:picLocks noChangeAspect="1"/>
          </p:cNvPicPr>
          <p:nvPr/>
        </p:nvPicPr>
        <p:blipFill>
          <a:blip r:embed="rId4"/>
          <a:stretch>
            <a:fillRect/>
          </a:stretch>
        </p:blipFill>
        <p:spPr>
          <a:xfrm>
            <a:off x="5436798" y="4079626"/>
            <a:ext cx="3427027" cy="2269067"/>
          </a:xfrm>
          <a:prstGeom prst="rect">
            <a:avLst/>
          </a:prstGeom>
        </p:spPr>
      </p:pic>
      <p:pic>
        <p:nvPicPr>
          <p:cNvPr id="7" name="Picture 6"/>
          <p:cNvPicPr>
            <a:picLocks noChangeAspect="1"/>
          </p:cNvPicPr>
          <p:nvPr/>
        </p:nvPicPr>
        <p:blipFill>
          <a:blip r:embed="rId5"/>
          <a:stretch>
            <a:fillRect/>
          </a:stretch>
        </p:blipFill>
        <p:spPr>
          <a:xfrm>
            <a:off x="188350" y="2699560"/>
            <a:ext cx="2417551" cy="3649133"/>
          </a:xfrm>
          <a:prstGeom prst="rect">
            <a:avLst/>
          </a:prstGeom>
        </p:spPr>
      </p:pic>
      <p:pic>
        <p:nvPicPr>
          <p:cNvPr id="8" name="Picture 7"/>
          <p:cNvPicPr>
            <a:picLocks noChangeAspect="1"/>
          </p:cNvPicPr>
          <p:nvPr/>
        </p:nvPicPr>
        <p:blipFill>
          <a:blip r:embed="rId6"/>
          <a:stretch>
            <a:fillRect/>
          </a:stretch>
        </p:blipFill>
        <p:spPr>
          <a:xfrm>
            <a:off x="3032629" y="650724"/>
            <a:ext cx="1977440" cy="3211816"/>
          </a:xfrm>
          <a:prstGeom prst="rect">
            <a:avLst/>
          </a:prstGeom>
        </p:spPr>
      </p:pic>
    </p:spTree>
    <p:extLst>
      <p:ext uri="{BB962C8B-B14F-4D97-AF65-F5344CB8AC3E}">
        <p14:creationId xmlns:p14="http://schemas.microsoft.com/office/powerpoint/2010/main" val="169829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idx="4294967295"/>
          </p:nvPr>
        </p:nvSpPr>
        <p:spPr>
          <a:xfrm>
            <a:off x="311700" y="1477741"/>
            <a:ext cx="8520600" cy="978000"/>
          </a:xfrm>
          <a:prstGeom prst="rect">
            <a:avLst/>
          </a:prstGeom>
        </p:spPr>
        <p:txBody>
          <a:bodyPr lIns="91425" tIns="91425" rIns="91425" bIns="91425" anchor="ctr" anchorCtr="0">
            <a:noAutofit/>
          </a:bodyPr>
          <a:lstStyle/>
          <a:p>
            <a:pPr lvl="0" rtl="0">
              <a:spcBef>
                <a:spcPts val="0"/>
              </a:spcBef>
              <a:buNone/>
            </a:pPr>
            <a:r>
              <a:rPr lang="en-US" b="1" dirty="0">
                <a:solidFill>
                  <a:srgbClr val="002060"/>
                </a:solidFill>
              </a:rPr>
              <a:t>Where We’ve Been: </a:t>
            </a:r>
            <a:r>
              <a:rPr lang="en-US" dirty="0">
                <a:solidFill>
                  <a:srgbClr val="7030A0"/>
                </a:solidFill>
              </a:rPr>
              <a:t>From System to Schools</a:t>
            </a:r>
          </a:p>
        </p:txBody>
      </p:sp>
      <p:sp>
        <p:nvSpPr>
          <p:cNvPr id="111" name="Shape 111"/>
          <p:cNvSpPr txBox="1"/>
          <p:nvPr/>
        </p:nvSpPr>
        <p:spPr>
          <a:xfrm>
            <a:off x="200025" y="1032933"/>
            <a:ext cx="8832300" cy="5960534"/>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buClr>
                <a:schemeClr val="dk1"/>
              </a:buClr>
              <a:buSzPct val="100000"/>
              <a:buFont typeface="Source Code Pro"/>
              <a:buChar char="●"/>
            </a:pPr>
            <a:r>
              <a:rPr lang="en-US" sz="2000" b="1" dirty="0">
                <a:solidFill>
                  <a:srgbClr val="002060"/>
                </a:solidFill>
                <a:latin typeface="Source Code Pro"/>
                <a:ea typeface="Source Code Pro"/>
                <a:cs typeface="Source Code Pro"/>
                <a:sym typeface="Source Code Pro"/>
              </a:rPr>
              <a:t>Transition experiences (</a:t>
            </a:r>
            <a:r>
              <a:rPr lang="en-US" sz="2000" b="1" dirty="0" err="1">
                <a:solidFill>
                  <a:srgbClr val="002060"/>
                </a:solidFill>
                <a:latin typeface="Source Code Pro"/>
                <a:ea typeface="Source Code Pro"/>
                <a:cs typeface="Source Code Pro"/>
                <a:sym typeface="Source Code Pro"/>
              </a:rPr>
              <a:t>Ancaster</a:t>
            </a:r>
            <a:r>
              <a:rPr lang="en-US" sz="2000" b="1" dirty="0">
                <a:solidFill>
                  <a:srgbClr val="002060"/>
                </a:solidFill>
                <a:latin typeface="Source Code Pro"/>
                <a:ea typeface="Source Code Pro"/>
                <a:cs typeface="Source Code Pro"/>
                <a:sym typeface="Source Code Pro"/>
              </a:rPr>
              <a:t> Senior → </a:t>
            </a:r>
            <a:r>
              <a:rPr lang="en-US" sz="2000" b="1" dirty="0" err="1">
                <a:solidFill>
                  <a:srgbClr val="002060"/>
                </a:solidFill>
                <a:latin typeface="Source Code Pro"/>
                <a:ea typeface="Source Code Pro"/>
                <a:cs typeface="Source Code Pro"/>
                <a:sym typeface="Source Code Pro"/>
              </a:rPr>
              <a:t>Ancaster</a:t>
            </a:r>
            <a:r>
              <a:rPr lang="en-US" sz="2000" b="1" dirty="0">
                <a:solidFill>
                  <a:srgbClr val="002060"/>
                </a:solidFill>
                <a:latin typeface="Source Code Pro"/>
                <a:ea typeface="Source Code Pro"/>
                <a:cs typeface="Source Code Pro"/>
                <a:sym typeface="Source Code Pro"/>
              </a:rPr>
              <a:t> High, </a:t>
            </a:r>
            <a:r>
              <a:rPr lang="en-US" sz="2000" b="1" dirty="0" err="1">
                <a:solidFill>
                  <a:srgbClr val="002060"/>
                </a:solidFill>
                <a:latin typeface="Source Code Pro"/>
                <a:ea typeface="Source Code Pro"/>
                <a:cs typeface="Source Code Pro"/>
                <a:sym typeface="Source Code Pro"/>
              </a:rPr>
              <a:t>Gatestone</a:t>
            </a:r>
            <a:r>
              <a:rPr lang="en-US" sz="2000" b="1" dirty="0">
                <a:solidFill>
                  <a:srgbClr val="002060"/>
                </a:solidFill>
                <a:latin typeface="Source Code Pro"/>
                <a:ea typeface="Source Code Pro"/>
                <a:cs typeface="Source Code Pro"/>
                <a:sym typeface="Source Code Pro"/>
              </a:rPr>
              <a:t> → </a:t>
            </a:r>
            <a:r>
              <a:rPr lang="en-US" sz="2000" b="1" dirty="0" err="1">
                <a:solidFill>
                  <a:srgbClr val="002060"/>
                </a:solidFill>
                <a:latin typeface="Source Code Pro"/>
                <a:ea typeface="Source Code Pro"/>
                <a:cs typeface="Source Code Pro"/>
                <a:sym typeface="Source Code Pro"/>
              </a:rPr>
              <a:t>Saltfleet</a:t>
            </a:r>
            <a:r>
              <a:rPr lang="en-US" sz="2000" b="1" dirty="0">
                <a:solidFill>
                  <a:srgbClr val="002060"/>
                </a:solidFill>
                <a:latin typeface="Source Code Pro"/>
                <a:ea typeface="Source Code Pro"/>
                <a:cs typeface="Source Code Pro"/>
                <a:sym typeface="Source Code Pro"/>
              </a:rPr>
              <a:t>, DVSS)</a:t>
            </a:r>
          </a:p>
          <a:p>
            <a:pPr marL="457200" lvl="0" indent="-342900" rtl="0">
              <a:lnSpc>
                <a:spcPct val="115000"/>
              </a:lnSpc>
              <a:spcBef>
                <a:spcPts val="0"/>
              </a:spcBef>
              <a:buClr>
                <a:schemeClr val="dk1"/>
              </a:buClr>
              <a:buSzPct val="100000"/>
              <a:buFont typeface="Source Code Pro"/>
              <a:buChar char="●"/>
            </a:pPr>
            <a:r>
              <a:rPr lang="en-US" sz="2000" dirty="0">
                <a:solidFill>
                  <a:srgbClr val="002060"/>
                </a:solidFill>
                <a:latin typeface="Source Code Pro"/>
                <a:ea typeface="Source Code Pro"/>
                <a:cs typeface="Source Code Pro"/>
                <a:sym typeface="Source Code Pro"/>
              </a:rPr>
              <a:t>Sherwood - French Immersion (Before / After)</a:t>
            </a:r>
          </a:p>
          <a:p>
            <a:pPr marL="457200" lvl="0" indent="-342900" rtl="0">
              <a:lnSpc>
                <a:spcPct val="115000"/>
              </a:lnSpc>
              <a:spcBef>
                <a:spcPts val="0"/>
              </a:spcBef>
              <a:buClr>
                <a:schemeClr val="dk1"/>
              </a:buClr>
              <a:buSzPct val="100000"/>
              <a:buFont typeface="Source Code Pro"/>
              <a:buChar char="●"/>
            </a:pPr>
            <a:r>
              <a:rPr lang="en-US" sz="2000" b="1" dirty="0">
                <a:solidFill>
                  <a:srgbClr val="002060"/>
                </a:solidFill>
                <a:latin typeface="Source Code Pro"/>
                <a:ea typeface="Source Code Pro"/>
                <a:cs typeface="Source Code Pro"/>
                <a:sym typeface="Source Code Pro"/>
              </a:rPr>
              <a:t>K-12 Leadership and Learning team - how can system staff support student voice in the work they do with schools and </a:t>
            </a:r>
            <a:r>
              <a:rPr lang="en-US" sz="2000" b="1" dirty="0" smtClean="0">
                <a:solidFill>
                  <a:srgbClr val="002060"/>
                </a:solidFill>
                <a:latin typeface="Source Code Pro"/>
                <a:ea typeface="Source Code Pro"/>
                <a:cs typeface="Source Code Pro"/>
                <a:sym typeface="Source Code Pro"/>
              </a:rPr>
              <a:t>classrooms?</a:t>
            </a:r>
            <a:endParaRPr lang="en-US" sz="2000" b="1" dirty="0">
              <a:solidFill>
                <a:srgbClr val="002060"/>
              </a:solidFill>
              <a:latin typeface="Source Code Pro"/>
              <a:ea typeface="Source Code Pro"/>
              <a:cs typeface="Source Code Pro"/>
              <a:sym typeface="Source Code Pro"/>
            </a:endParaRPr>
          </a:p>
          <a:p>
            <a:pPr marL="457200" lvl="0" indent="-342900" rtl="0">
              <a:lnSpc>
                <a:spcPct val="115000"/>
              </a:lnSpc>
              <a:spcBef>
                <a:spcPts val="0"/>
              </a:spcBef>
              <a:buClr>
                <a:schemeClr val="dk1"/>
              </a:buClr>
              <a:buSzPct val="100000"/>
              <a:buFont typeface="Source Code Pro"/>
              <a:buChar char="●"/>
            </a:pPr>
            <a:endParaRPr lang="en-US" sz="2000" b="1" dirty="0" smtClean="0">
              <a:solidFill>
                <a:srgbClr val="002060"/>
              </a:solidFill>
              <a:latin typeface="Source Code Pro"/>
              <a:ea typeface="Source Code Pro"/>
              <a:cs typeface="Source Code Pro"/>
              <a:sym typeface="Source Code Pro"/>
            </a:endParaRPr>
          </a:p>
          <a:p>
            <a:pPr marL="457200" lvl="0" indent="-342900" rtl="0">
              <a:lnSpc>
                <a:spcPct val="115000"/>
              </a:lnSpc>
              <a:spcBef>
                <a:spcPts val="0"/>
              </a:spcBef>
              <a:buClr>
                <a:schemeClr val="dk1"/>
              </a:buClr>
              <a:buSzPct val="100000"/>
              <a:buFont typeface="Source Code Pro"/>
              <a:buChar char="●"/>
            </a:pPr>
            <a:r>
              <a:rPr lang="en-US" sz="2000" b="1" dirty="0" smtClean="0">
                <a:solidFill>
                  <a:srgbClr val="002060"/>
                </a:solidFill>
                <a:latin typeface="Source Code Pro"/>
                <a:ea typeface="Source Code Pro"/>
                <a:cs typeface="Source Code Pro"/>
                <a:sym typeface="Source Code Pro"/>
              </a:rPr>
              <a:t>Student </a:t>
            </a:r>
            <a:r>
              <a:rPr lang="en-US" sz="2000" b="1" dirty="0">
                <a:solidFill>
                  <a:srgbClr val="002060"/>
                </a:solidFill>
                <a:latin typeface="Source Code Pro"/>
                <a:ea typeface="Source Code Pro"/>
                <a:cs typeface="Source Code Pro"/>
                <a:sym typeface="Source Code Pro"/>
              </a:rPr>
              <a:t>Voice </a:t>
            </a:r>
            <a:r>
              <a:rPr lang="en-US" sz="2000" b="1" dirty="0" smtClean="0">
                <a:solidFill>
                  <a:srgbClr val="002060"/>
                </a:solidFill>
                <a:latin typeface="Source Code Pro"/>
                <a:ea typeface="Source Code Pro"/>
                <a:cs typeface="Source Code Pro"/>
                <a:sym typeface="Source Code Pro"/>
              </a:rPr>
              <a:t>Toolkit</a:t>
            </a:r>
          </a:p>
          <a:p>
            <a:pPr marL="457200" lvl="0" indent="-342900" rtl="0">
              <a:lnSpc>
                <a:spcPct val="115000"/>
              </a:lnSpc>
              <a:spcBef>
                <a:spcPts val="0"/>
              </a:spcBef>
              <a:buClr>
                <a:schemeClr val="dk1"/>
              </a:buClr>
              <a:buSzPct val="100000"/>
              <a:buFont typeface="Source Code Pro"/>
              <a:buChar char="●"/>
            </a:pPr>
            <a:r>
              <a:rPr lang="en-US" sz="2000" dirty="0" smtClean="0">
                <a:solidFill>
                  <a:srgbClr val="002060"/>
                </a:solidFill>
                <a:latin typeface="Source Code Pro"/>
                <a:ea typeface="Source Code Pro"/>
                <a:cs typeface="Source Code Pro"/>
                <a:sym typeface="Source Code Pro"/>
              </a:rPr>
              <a:t>Training for School Administrators; A PART of your School Action Plans </a:t>
            </a:r>
            <a:endParaRPr lang="en-US" sz="2000" dirty="0">
              <a:solidFill>
                <a:srgbClr val="002060"/>
              </a:solidFill>
              <a:latin typeface="Source Code Pro"/>
              <a:ea typeface="Source Code Pro"/>
              <a:cs typeface="Source Code Pro"/>
              <a:sym typeface="Source Code Pro"/>
            </a:endParaRPr>
          </a:p>
          <a:p>
            <a:pPr marL="457200" lvl="0" indent="-342900" rtl="0">
              <a:lnSpc>
                <a:spcPct val="115000"/>
              </a:lnSpc>
              <a:spcBef>
                <a:spcPts val="0"/>
              </a:spcBef>
              <a:buClr>
                <a:schemeClr val="dk1"/>
              </a:buClr>
              <a:buSzPct val="100000"/>
              <a:buFont typeface="Source Code Pro"/>
              <a:buChar char="●"/>
            </a:pPr>
            <a:r>
              <a:rPr lang="en-US" sz="2000" b="1" dirty="0">
                <a:solidFill>
                  <a:srgbClr val="002060"/>
                </a:solidFill>
                <a:latin typeface="Source Code Pro"/>
                <a:ea typeface="Source Code Pro"/>
                <a:cs typeface="Source Code Pro"/>
                <a:sym typeface="Source Code Pro"/>
              </a:rPr>
              <a:t>After School Sessions to support the Student Voice </a:t>
            </a:r>
            <a:r>
              <a:rPr lang="en-US" sz="2000" b="1" dirty="0" smtClean="0">
                <a:solidFill>
                  <a:srgbClr val="002060"/>
                </a:solidFill>
                <a:latin typeface="Source Code Pro"/>
                <a:ea typeface="Source Code Pro"/>
                <a:cs typeface="Source Code Pro"/>
                <a:sym typeface="Source Code Pro"/>
              </a:rPr>
              <a:t>Toolkit</a:t>
            </a:r>
            <a:endParaRPr lang="en-US" sz="2000" b="1" dirty="0">
              <a:solidFill>
                <a:srgbClr val="002060"/>
              </a:solidFill>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467" y="1825625"/>
            <a:ext cx="8415866" cy="4351338"/>
          </a:xfrm>
        </p:spPr>
        <p:txBody>
          <a:bodyPr/>
          <a:lstStyle/>
          <a:p>
            <a:r>
              <a:rPr lang="en-CA" sz="3600" b="1" dirty="0">
                <a:solidFill>
                  <a:srgbClr val="002060"/>
                </a:solidFill>
              </a:rPr>
              <a:t>Room Shake:  </a:t>
            </a:r>
            <a:r>
              <a:rPr lang="en-CA" sz="3600" dirty="0">
                <a:solidFill>
                  <a:srgbClr val="002060"/>
                </a:solidFill>
              </a:rPr>
              <a:t>Think, Pair </a:t>
            </a:r>
            <a:r>
              <a:rPr lang="en-CA" sz="3600" dirty="0" smtClean="0">
                <a:solidFill>
                  <a:srgbClr val="002060"/>
                </a:solidFill>
              </a:rPr>
              <a:t>Share</a:t>
            </a:r>
          </a:p>
          <a:p>
            <a:endParaRPr lang="en-CA" sz="3600" dirty="0">
              <a:solidFill>
                <a:srgbClr val="002060"/>
              </a:solidFill>
            </a:endParaRPr>
          </a:p>
          <a:p>
            <a:r>
              <a:rPr lang="en-CA" sz="3600" i="1" dirty="0" smtClean="0">
                <a:solidFill>
                  <a:srgbClr val="002060"/>
                </a:solidFill>
              </a:rPr>
              <a:t>How is student voice gathered at your ‘system leve</a:t>
            </a:r>
            <a:r>
              <a:rPr lang="en-CA" sz="3600" i="1" dirty="0" smtClean="0">
                <a:solidFill>
                  <a:srgbClr val="002060"/>
                </a:solidFill>
              </a:rPr>
              <a:t>l’ to inform decision-making? </a:t>
            </a:r>
          </a:p>
          <a:p>
            <a:pPr marL="133350" indent="0">
              <a:buNone/>
            </a:pPr>
            <a:r>
              <a:rPr lang="en-CA" sz="3600" i="1" dirty="0" smtClean="0">
                <a:solidFill>
                  <a:srgbClr val="002060"/>
                </a:solidFill>
              </a:rPr>
              <a:t> </a:t>
            </a:r>
          </a:p>
          <a:p>
            <a:r>
              <a:rPr lang="en-CA" sz="3600" i="1" dirty="0" smtClean="0">
                <a:solidFill>
                  <a:srgbClr val="002060"/>
                </a:solidFill>
              </a:rPr>
              <a:t>What future possibilities do you see to use student voice at a system level?</a:t>
            </a:r>
            <a:endParaRPr lang="en-CA" sz="3600" i="1" dirty="0">
              <a:solidFill>
                <a:srgbClr val="002060"/>
              </a:solidFill>
            </a:endParaRPr>
          </a:p>
          <a:p>
            <a:pPr marL="133350" indent="0">
              <a:buNone/>
            </a:pPr>
            <a:endParaRPr lang="en-CA" sz="3600" dirty="0">
              <a:solidFill>
                <a:srgbClr val="002060"/>
              </a:solidFill>
            </a:endParaRPr>
          </a:p>
        </p:txBody>
      </p:sp>
    </p:spTree>
    <p:extLst>
      <p:ext uri="{BB962C8B-B14F-4D97-AF65-F5344CB8AC3E}">
        <p14:creationId xmlns:p14="http://schemas.microsoft.com/office/powerpoint/2010/main" val="185483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733" y="1825624"/>
            <a:ext cx="8193617" cy="4829175"/>
          </a:xfrm>
        </p:spPr>
        <p:txBody>
          <a:bodyPr/>
          <a:lstStyle/>
          <a:p>
            <a:pPr marL="133350" indent="0">
              <a:buNone/>
            </a:pPr>
            <a:r>
              <a:rPr lang="en-CA" sz="3200" b="1" dirty="0" smtClean="0">
                <a:solidFill>
                  <a:srgbClr val="002060"/>
                </a:solidFill>
              </a:rPr>
              <a:t>Student </a:t>
            </a:r>
            <a:r>
              <a:rPr lang="en-CA" sz="3200" b="1" dirty="0" smtClean="0">
                <a:solidFill>
                  <a:srgbClr val="002060"/>
                </a:solidFill>
              </a:rPr>
              <a:t>Voice at the School </a:t>
            </a:r>
            <a:r>
              <a:rPr lang="en-CA" sz="3200" b="1" dirty="0" smtClean="0">
                <a:solidFill>
                  <a:srgbClr val="002060"/>
                </a:solidFill>
              </a:rPr>
              <a:t>Level:</a:t>
            </a:r>
          </a:p>
          <a:p>
            <a:pPr marL="133350" indent="0">
              <a:buNone/>
            </a:pPr>
            <a:endParaRPr lang="en-CA" sz="2800" dirty="0" smtClean="0">
              <a:solidFill>
                <a:srgbClr val="002060"/>
              </a:solidFill>
            </a:endParaRPr>
          </a:p>
          <a:p>
            <a:r>
              <a:rPr lang="en-CA" sz="2800" b="1" dirty="0" smtClean="0">
                <a:solidFill>
                  <a:srgbClr val="002060"/>
                </a:solidFill>
              </a:rPr>
              <a:t> Student </a:t>
            </a:r>
            <a:r>
              <a:rPr lang="en-CA" sz="2800" b="1" dirty="0">
                <a:solidFill>
                  <a:srgbClr val="002060"/>
                </a:solidFill>
              </a:rPr>
              <a:t>Voice Option </a:t>
            </a:r>
            <a:r>
              <a:rPr lang="en-CA" sz="2800" b="1" dirty="0" smtClean="0">
                <a:solidFill>
                  <a:srgbClr val="002060"/>
                </a:solidFill>
              </a:rPr>
              <a:t>Sheets/Course Selection</a:t>
            </a:r>
            <a:endParaRPr lang="en-CA" sz="2800" b="1" dirty="0">
              <a:solidFill>
                <a:srgbClr val="002060"/>
              </a:solidFill>
            </a:endParaRPr>
          </a:p>
          <a:p>
            <a:r>
              <a:rPr lang="en-CA" sz="2800" dirty="0" smtClean="0">
                <a:solidFill>
                  <a:srgbClr val="002060"/>
                </a:solidFill>
              </a:rPr>
              <a:t> </a:t>
            </a:r>
            <a:r>
              <a:rPr lang="en-CA" sz="2800" i="1" dirty="0" smtClean="0">
                <a:solidFill>
                  <a:srgbClr val="002060"/>
                </a:solidFill>
              </a:rPr>
              <a:t>‘Student </a:t>
            </a:r>
            <a:r>
              <a:rPr lang="en-CA" sz="2800" i="1" dirty="0">
                <a:solidFill>
                  <a:srgbClr val="002060"/>
                </a:solidFill>
              </a:rPr>
              <a:t>Voice’ </a:t>
            </a:r>
            <a:r>
              <a:rPr lang="en-CA" sz="2800" dirty="0" smtClean="0">
                <a:solidFill>
                  <a:srgbClr val="002060"/>
                </a:solidFill>
              </a:rPr>
              <a:t>Forums (Focused Topic)</a:t>
            </a:r>
            <a:endParaRPr lang="en-CA" sz="2800" dirty="0">
              <a:solidFill>
                <a:srgbClr val="002060"/>
              </a:solidFill>
            </a:endParaRPr>
          </a:p>
          <a:p>
            <a:r>
              <a:rPr lang="en-CA" sz="2800" b="1" dirty="0" smtClean="0">
                <a:solidFill>
                  <a:srgbClr val="002060"/>
                </a:solidFill>
              </a:rPr>
              <a:t> Social </a:t>
            </a:r>
            <a:r>
              <a:rPr lang="en-CA" sz="2800" b="1" dirty="0">
                <a:solidFill>
                  <a:srgbClr val="002060"/>
                </a:solidFill>
              </a:rPr>
              <a:t>Media (Twitter: Question of the Week)</a:t>
            </a:r>
          </a:p>
          <a:p>
            <a:r>
              <a:rPr lang="en-CA" sz="2800" dirty="0" smtClean="0">
                <a:solidFill>
                  <a:srgbClr val="002060"/>
                </a:solidFill>
              </a:rPr>
              <a:t> </a:t>
            </a:r>
            <a:r>
              <a:rPr lang="en-CA" sz="2800" i="1" dirty="0" smtClean="0">
                <a:solidFill>
                  <a:srgbClr val="002060"/>
                </a:solidFill>
              </a:rPr>
              <a:t>School Inquiry:  </a:t>
            </a:r>
            <a:r>
              <a:rPr lang="en-CA" sz="2800" dirty="0" smtClean="0">
                <a:solidFill>
                  <a:srgbClr val="002060"/>
                </a:solidFill>
              </a:rPr>
              <a:t>Commitment </a:t>
            </a:r>
            <a:r>
              <a:rPr lang="en-CA" sz="2800" dirty="0">
                <a:solidFill>
                  <a:srgbClr val="002060"/>
                </a:solidFill>
              </a:rPr>
              <a:t>to social justice </a:t>
            </a:r>
            <a:r>
              <a:rPr lang="en-CA" sz="2800" dirty="0" smtClean="0">
                <a:solidFill>
                  <a:srgbClr val="002060"/>
                </a:solidFill>
              </a:rPr>
              <a:t>initiatives</a:t>
            </a:r>
          </a:p>
          <a:p>
            <a:pPr marL="133350" indent="0">
              <a:buNone/>
            </a:pPr>
            <a:endParaRPr lang="en-CA" dirty="0" smtClean="0"/>
          </a:p>
          <a:p>
            <a:endParaRPr lang="en-CA" dirty="0"/>
          </a:p>
        </p:txBody>
      </p:sp>
      <p:pic>
        <p:nvPicPr>
          <p:cNvPr id="4" name="Picture 3"/>
          <p:cNvPicPr>
            <a:picLocks noChangeAspect="1"/>
          </p:cNvPicPr>
          <p:nvPr/>
        </p:nvPicPr>
        <p:blipFill>
          <a:blip r:embed="rId2"/>
          <a:stretch>
            <a:fillRect/>
          </a:stretch>
        </p:blipFill>
        <p:spPr>
          <a:xfrm>
            <a:off x="6221942" y="4876799"/>
            <a:ext cx="2457450" cy="1777999"/>
          </a:xfrm>
          <a:prstGeom prst="rect">
            <a:avLst/>
          </a:prstGeom>
        </p:spPr>
      </p:pic>
    </p:spTree>
    <p:extLst>
      <p:ext uri="{BB962C8B-B14F-4D97-AF65-F5344CB8AC3E}">
        <p14:creationId xmlns:p14="http://schemas.microsoft.com/office/powerpoint/2010/main" val="62925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2400" b="1" dirty="0" smtClean="0">
                <a:solidFill>
                  <a:srgbClr val="002060"/>
                </a:solidFill>
              </a:rPr>
              <a:t>TOGETHER WE CREATE CHANGE</a:t>
            </a:r>
            <a:endParaRPr lang="en-CA" sz="2400" b="1" dirty="0">
              <a:solidFill>
                <a:srgbClr val="002060"/>
              </a:solidFill>
            </a:endParaRPr>
          </a:p>
        </p:txBody>
      </p:sp>
      <p:sp>
        <p:nvSpPr>
          <p:cNvPr id="3" name="Text Placeholder 2"/>
          <p:cNvSpPr>
            <a:spLocks noGrp="1"/>
          </p:cNvSpPr>
          <p:nvPr>
            <p:ph type="body" idx="1"/>
          </p:nvPr>
        </p:nvSpPr>
        <p:spPr/>
        <p:txBody>
          <a:bodyPr/>
          <a:lstStyle/>
          <a:p>
            <a:pPr marL="133350" indent="0">
              <a:buNone/>
            </a:pPr>
            <a:endParaRPr lang="en-CA" sz="2400" dirty="0" smtClean="0">
              <a:solidFill>
                <a:srgbClr val="002060"/>
              </a:solidFill>
            </a:endParaRPr>
          </a:p>
          <a:p>
            <a:pPr marL="133350" indent="0">
              <a:buNone/>
            </a:pPr>
            <a:r>
              <a:rPr lang="en-CA" sz="3200" b="1" dirty="0" smtClean="0">
                <a:solidFill>
                  <a:srgbClr val="002060"/>
                </a:solidFill>
              </a:rPr>
              <a:t>What does it LOOK like in HWDSB?  </a:t>
            </a:r>
            <a:r>
              <a:rPr lang="en-CA" sz="3200" dirty="0" smtClean="0">
                <a:solidFill>
                  <a:srgbClr val="002060"/>
                </a:solidFill>
              </a:rPr>
              <a:t>Meet some of our students…</a:t>
            </a:r>
            <a:endParaRPr lang="en-CA" sz="3200" dirty="0">
              <a:solidFill>
                <a:srgbClr val="002060"/>
              </a:solidFill>
            </a:endParaRPr>
          </a:p>
          <a:p>
            <a:pPr marL="133350" indent="0">
              <a:buNone/>
            </a:pPr>
            <a:endParaRPr lang="en-CA" sz="3200" dirty="0" smtClean="0">
              <a:solidFill>
                <a:srgbClr val="002060"/>
              </a:solidFill>
            </a:endParaRPr>
          </a:p>
          <a:p>
            <a:pPr marL="133350" indent="0">
              <a:buNone/>
            </a:pPr>
            <a:r>
              <a:rPr lang="en-CA" sz="3200" dirty="0" smtClean="0">
                <a:solidFill>
                  <a:srgbClr val="002060"/>
                </a:solidFill>
                <a:hlinkClick r:id="rId2"/>
              </a:rPr>
              <a:t>https</a:t>
            </a:r>
            <a:r>
              <a:rPr lang="en-CA" sz="3200" dirty="0">
                <a:solidFill>
                  <a:srgbClr val="002060"/>
                </a:solidFill>
                <a:hlinkClick r:id="rId2"/>
              </a:rPr>
              <a:t>://</a:t>
            </a:r>
            <a:r>
              <a:rPr lang="en-CA" sz="3200" dirty="0" smtClean="0">
                <a:solidFill>
                  <a:srgbClr val="002060"/>
                </a:solidFill>
                <a:hlinkClick r:id="rId2"/>
              </a:rPr>
              <a:t>drive.google.com/a/hwdsb.on.ca/file/d/0B_XdEOPvOOCQYThEYnVaLUdfbVU/view</a:t>
            </a:r>
            <a:endParaRPr lang="en-CA" sz="3200" dirty="0" smtClean="0">
              <a:solidFill>
                <a:srgbClr val="002060"/>
              </a:solidFill>
            </a:endParaRPr>
          </a:p>
          <a:p>
            <a:pPr marL="133350" indent="0">
              <a:buNone/>
            </a:pPr>
            <a:endParaRPr lang="en-CA" sz="3200" dirty="0">
              <a:solidFill>
                <a:srgbClr val="002060"/>
              </a:solidFill>
            </a:endParaRPr>
          </a:p>
          <a:p>
            <a:endParaRPr lang="en-CA" dirty="0"/>
          </a:p>
        </p:txBody>
      </p:sp>
    </p:spTree>
    <p:extLst>
      <p:ext uri="{BB962C8B-B14F-4D97-AF65-F5344CB8AC3E}">
        <p14:creationId xmlns:p14="http://schemas.microsoft.com/office/powerpoint/2010/main" val="199779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659842"/>
          </a:xfrm>
        </p:spPr>
        <p:txBody>
          <a:bodyPr/>
          <a:lstStyle/>
          <a:p>
            <a:pPr marL="133350" lvl="0" indent="0">
              <a:buClr>
                <a:srgbClr val="000000"/>
              </a:buClr>
              <a:buNone/>
            </a:pPr>
            <a:r>
              <a:rPr lang="en-CA" sz="3600" b="1" dirty="0">
                <a:solidFill>
                  <a:srgbClr val="002060"/>
                </a:solidFill>
              </a:rPr>
              <a:t>Room Shake:  </a:t>
            </a:r>
            <a:r>
              <a:rPr lang="en-CA" sz="3600" dirty="0">
                <a:solidFill>
                  <a:srgbClr val="002060"/>
                </a:solidFill>
              </a:rPr>
              <a:t>Think, </a:t>
            </a:r>
            <a:r>
              <a:rPr lang="en-CA" sz="3600" dirty="0" smtClean="0">
                <a:solidFill>
                  <a:srgbClr val="002060"/>
                </a:solidFill>
              </a:rPr>
              <a:t>Pair, </a:t>
            </a:r>
            <a:r>
              <a:rPr lang="en-CA" sz="3600" dirty="0">
                <a:solidFill>
                  <a:srgbClr val="002060"/>
                </a:solidFill>
              </a:rPr>
              <a:t>Share</a:t>
            </a:r>
          </a:p>
          <a:p>
            <a:pPr lvl="0">
              <a:buClr>
                <a:srgbClr val="000000"/>
              </a:buClr>
            </a:pPr>
            <a:endParaRPr lang="en-CA" sz="3600" dirty="0">
              <a:solidFill>
                <a:srgbClr val="002060"/>
              </a:solidFill>
            </a:endParaRPr>
          </a:p>
          <a:p>
            <a:pPr lvl="0">
              <a:buClr>
                <a:srgbClr val="000000"/>
              </a:buClr>
            </a:pPr>
            <a:r>
              <a:rPr lang="en-CA" sz="3600" i="1" dirty="0">
                <a:solidFill>
                  <a:srgbClr val="002060"/>
                </a:solidFill>
              </a:rPr>
              <a:t>How is student voice gathered at your ‘system level’ to inform decision-making? </a:t>
            </a:r>
          </a:p>
          <a:p>
            <a:pPr marL="133350" lvl="0" indent="0">
              <a:buClr>
                <a:srgbClr val="000000"/>
              </a:buClr>
              <a:buNone/>
            </a:pPr>
            <a:r>
              <a:rPr lang="en-CA" sz="3600" i="1" dirty="0">
                <a:solidFill>
                  <a:srgbClr val="002060"/>
                </a:solidFill>
              </a:rPr>
              <a:t> </a:t>
            </a:r>
          </a:p>
          <a:p>
            <a:pPr lvl="0">
              <a:buClr>
                <a:srgbClr val="000000"/>
              </a:buClr>
            </a:pPr>
            <a:r>
              <a:rPr lang="en-CA" sz="3600" i="1" dirty="0">
                <a:solidFill>
                  <a:srgbClr val="002060"/>
                </a:solidFill>
              </a:rPr>
              <a:t>What future possibilities do you see to use student voice at a system level?</a:t>
            </a:r>
          </a:p>
          <a:p>
            <a:endParaRPr lang="en-CA" dirty="0"/>
          </a:p>
        </p:txBody>
      </p:sp>
    </p:spTree>
    <p:extLst>
      <p:ext uri="{BB962C8B-B14F-4D97-AF65-F5344CB8AC3E}">
        <p14:creationId xmlns:p14="http://schemas.microsoft.com/office/powerpoint/2010/main" val="381410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flipH="1">
            <a:off x="5500948" y="4292475"/>
            <a:ext cx="3848251" cy="2565526"/>
          </a:xfrm>
          <a:prstGeom prst="rect">
            <a:avLst/>
          </a:prstGeom>
          <a:noFill/>
          <a:ln>
            <a:noFill/>
          </a:ln>
        </p:spPr>
      </p:pic>
      <p:sp>
        <p:nvSpPr>
          <p:cNvPr id="117" name="Shape 117"/>
          <p:cNvSpPr txBox="1"/>
          <p:nvPr/>
        </p:nvSpPr>
        <p:spPr>
          <a:xfrm>
            <a:off x="266875" y="1763737"/>
            <a:ext cx="6000000" cy="4958795"/>
          </a:xfrm>
          <a:prstGeom prst="rect">
            <a:avLst/>
          </a:prstGeom>
          <a:noFill/>
          <a:ln>
            <a:noFill/>
          </a:ln>
        </p:spPr>
        <p:txBody>
          <a:bodyPr lIns="91425" tIns="91425" rIns="91425" bIns="91425" anchor="t" anchorCtr="0">
            <a:noAutofit/>
          </a:bodyPr>
          <a:lstStyle/>
          <a:p>
            <a:pPr lvl="0" rtl="0">
              <a:spcBef>
                <a:spcPts val="0"/>
              </a:spcBef>
              <a:buNone/>
            </a:pPr>
            <a:r>
              <a:rPr lang="en-US" sz="1600" dirty="0">
                <a:solidFill>
                  <a:srgbClr val="002060"/>
                </a:solidFill>
                <a:latin typeface="Source Code Pro"/>
                <a:ea typeface="Source Code Pro"/>
                <a:cs typeface="Source Code Pro"/>
                <a:sym typeface="Source Code Pro"/>
              </a:rPr>
              <a:t>Students shared with us that relationships (teacher &amp; peer) were the most important part of their school experience.</a:t>
            </a:r>
          </a:p>
          <a:p>
            <a:pPr lvl="0" rtl="0">
              <a:spcBef>
                <a:spcPts val="0"/>
              </a:spcBef>
              <a:buNone/>
            </a:pPr>
            <a:endParaRPr sz="1600" dirty="0">
              <a:solidFill>
                <a:srgbClr val="002060"/>
              </a:solidFill>
              <a:latin typeface="Source Code Pro"/>
              <a:ea typeface="Source Code Pro"/>
              <a:cs typeface="Source Code Pro"/>
              <a:sym typeface="Source Code Pro"/>
            </a:endParaRPr>
          </a:p>
          <a:p>
            <a:pPr lvl="0" rtl="0">
              <a:spcBef>
                <a:spcPts val="0"/>
              </a:spcBef>
              <a:buNone/>
            </a:pPr>
            <a:r>
              <a:rPr lang="en-US" sz="1600" b="1" dirty="0">
                <a:solidFill>
                  <a:srgbClr val="002060"/>
                </a:solidFill>
                <a:latin typeface="Source Code Pro"/>
                <a:ea typeface="Source Code Pro"/>
                <a:cs typeface="Source Code Pro"/>
                <a:sym typeface="Source Code Pro"/>
              </a:rPr>
              <a:t>Relationships are key!</a:t>
            </a:r>
          </a:p>
          <a:p>
            <a:pPr lvl="0" rtl="0">
              <a:spcBef>
                <a:spcPts val="0"/>
              </a:spcBef>
              <a:buNone/>
            </a:pPr>
            <a:endParaRPr sz="1600" dirty="0">
              <a:solidFill>
                <a:srgbClr val="002060"/>
              </a:solidFill>
              <a:latin typeface="Source Code Pro"/>
              <a:ea typeface="Source Code Pro"/>
              <a:cs typeface="Source Code Pro"/>
              <a:sym typeface="Source Code Pro"/>
            </a:endParaRPr>
          </a:p>
          <a:p>
            <a:pPr lvl="0" rtl="0">
              <a:spcBef>
                <a:spcPts val="0"/>
              </a:spcBef>
              <a:buNone/>
            </a:pPr>
            <a:r>
              <a:rPr lang="en-US" sz="1600" dirty="0">
                <a:solidFill>
                  <a:srgbClr val="002060"/>
                </a:solidFill>
                <a:latin typeface="Source Code Pro"/>
                <a:ea typeface="Source Code Pro"/>
                <a:cs typeface="Source Code Pro"/>
                <a:sym typeface="Source Code Pro"/>
              </a:rPr>
              <a:t>Although our students’ voices were vital to system understanding &amp; direction, they spoke the most about their school and classroom </a:t>
            </a:r>
            <a:r>
              <a:rPr lang="en-US" sz="1600" dirty="0" smtClean="0">
                <a:solidFill>
                  <a:srgbClr val="002060"/>
                </a:solidFill>
                <a:latin typeface="Source Code Pro"/>
                <a:ea typeface="Source Code Pro"/>
                <a:cs typeface="Source Code Pro"/>
                <a:sym typeface="Source Code Pro"/>
              </a:rPr>
              <a:t>experience.</a:t>
            </a:r>
          </a:p>
          <a:p>
            <a:pPr lvl="0" rtl="0">
              <a:spcBef>
                <a:spcPts val="0"/>
              </a:spcBef>
              <a:buNone/>
            </a:pPr>
            <a:endParaRPr sz="1600" dirty="0">
              <a:solidFill>
                <a:srgbClr val="002060"/>
              </a:solidFill>
              <a:latin typeface="Source Code Pro"/>
              <a:ea typeface="Source Code Pro"/>
              <a:cs typeface="Source Code Pro"/>
              <a:sym typeface="Source Code Pro"/>
            </a:endParaRPr>
          </a:p>
          <a:p>
            <a:pPr lvl="0" rtl="0">
              <a:spcBef>
                <a:spcPts val="0"/>
              </a:spcBef>
              <a:buNone/>
            </a:pPr>
            <a:r>
              <a:rPr lang="en-US" sz="1600" dirty="0">
                <a:solidFill>
                  <a:srgbClr val="002060"/>
                </a:solidFill>
                <a:latin typeface="Source Code Pro"/>
                <a:ea typeface="Source Code Pro"/>
                <a:cs typeface="Source Code Pro"/>
                <a:sym typeface="Source Code Pro"/>
              </a:rPr>
              <a:t>Student Voice is a powerful tool for school improvement planning and planning for classroom instruction and course delivery.</a:t>
            </a:r>
          </a:p>
          <a:p>
            <a:pPr lvl="0" rtl="0">
              <a:spcBef>
                <a:spcPts val="0"/>
              </a:spcBef>
              <a:buNone/>
            </a:pPr>
            <a:endParaRPr sz="1600" dirty="0">
              <a:solidFill>
                <a:srgbClr val="002060"/>
              </a:solidFill>
              <a:latin typeface="Source Code Pro"/>
              <a:ea typeface="Source Code Pro"/>
              <a:cs typeface="Source Code Pro"/>
              <a:sym typeface="Source Code Pro"/>
            </a:endParaRPr>
          </a:p>
          <a:p>
            <a:pPr lvl="0">
              <a:spcBef>
                <a:spcPts val="0"/>
              </a:spcBef>
              <a:buNone/>
            </a:pPr>
            <a:r>
              <a:rPr lang="en-US" sz="1600" b="1" dirty="0">
                <a:solidFill>
                  <a:srgbClr val="002060"/>
                </a:solidFill>
                <a:latin typeface="Source Code Pro"/>
                <a:ea typeface="Source Code Pro"/>
                <a:cs typeface="Source Code Pro"/>
                <a:sym typeface="Source Code Pro"/>
              </a:rPr>
              <a:t>How do we move student voice into daily teaching &amp; learning experiences</a:t>
            </a:r>
            <a:r>
              <a:rPr lang="en-US" sz="1600" b="1" dirty="0" smtClean="0">
                <a:solidFill>
                  <a:srgbClr val="002060"/>
                </a:solidFill>
                <a:latin typeface="Source Code Pro"/>
                <a:ea typeface="Source Code Pro"/>
                <a:cs typeface="Source Code Pro"/>
                <a:sym typeface="Source Code Pro"/>
              </a:rPr>
              <a:t>?</a:t>
            </a:r>
          </a:p>
          <a:p>
            <a:pPr lvl="0">
              <a:spcBef>
                <a:spcPts val="0"/>
              </a:spcBef>
              <a:buNone/>
            </a:pPr>
            <a:endParaRPr lang="en-US" sz="1600" b="1" dirty="0">
              <a:solidFill>
                <a:srgbClr val="002060"/>
              </a:solidFill>
              <a:latin typeface="Source Code Pro"/>
              <a:ea typeface="Source Code Pro"/>
              <a:cs typeface="Source Code Pro"/>
              <a:sym typeface="Source Code Pro"/>
            </a:endParaRPr>
          </a:p>
          <a:p>
            <a:pPr lvl="0">
              <a:spcBef>
                <a:spcPts val="0"/>
              </a:spcBef>
              <a:buNone/>
            </a:pPr>
            <a:r>
              <a:rPr lang="en-US" sz="1600" b="1" dirty="0" smtClean="0">
                <a:solidFill>
                  <a:srgbClr val="002060"/>
                </a:solidFill>
                <a:latin typeface="Source Code Pro"/>
                <a:ea typeface="Source Code Pro"/>
                <a:cs typeface="Source Code Pro"/>
                <a:sym typeface="Source Code Pro"/>
              </a:rPr>
              <a:t>Student Voice Toolkit</a:t>
            </a:r>
            <a:endParaRPr lang="en-US" sz="1600" b="1" dirty="0">
              <a:solidFill>
                <a:srgbClr val="002060"/>
              </a:solidFill>
              <a:latin typeface="Source Code Pro"/>
              <a:ea typeface="Source Code Pro"/>
              <a:cs typeface="Source Code Pro"/>
              <a:sym typeface="Source Code Pro"/>
            </a:endParaRPr>
          </a:p>
          <a:p>
            <a:pPr lvl="0">
              <a:spcBef>
                <a:spcPts val="0"/>
              </a:spcBef>
              <a:buNone/>
            </a:pPr>
            <a:endParaRPr dirty="0"/>
          </a:p>
        </p:txBody>
      </p:sp>
      <p:pic>
        <p:nvPicPr>
          <p:cNvPr id="118" name="Shape 118"/>
          <p:cNvPicPr preferRelativeResize="0"/>
          <p:nvPr/>
        </p:nvPicPr>
        <p:blipFill>
          <a:blip r:embed="rId4">
            <a:alphaModFix/>
          </a:blip>
          <a:stretch>
            <a:fillRect/>
          </a:stretch>
        </p:blipFill>
        <p:spPr>
          <a:xfrm>
            <a:off x="5802150" y="2286000"/>
            <a:ext cx="3382400" cy="2306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311700" y="1477741"/>
            <a:ext cx="8520600" cy="978000"/>
          </a:xfrm>
          <a:prstGeom prst="rect">
            <a:avLst/>
          </a:prstGeom>
        </p:spPr>
        <p:txBody>
          <a:bodyPr lIns="91425" tIns="91425" rIns="91425" bIns="91425" anchor="ctr" anchorCtr="0">
            <a:noAutofit/>
          </a:bodyPr>
          <a:lstStyle/>
          <a:p>
            <a:pPr lvl="0" rtl="0">
              <a:spcBef>
                <a:spcPts val="0"/>
              </a:spcBef>
              <a:buNone/>
            </a:pPr>
            <a:r>
              <a:rPr lang="en-US" dirty="0">
                <a:solidFill>
                  <a:srgbClr val="002060"/>
                </a:solidFill>
              </a:rPr>
              <a:t>Envisioning Student Voice: Self Assessment</a:t>
            </a:r>
          </a:p>
        </p:txBody>
      </p:sp>
      <p:pic>
        <p:nvPicPr>
          <p:cNvPr id="125" name="Shape 125" descr="Screenshot (283).png"/>
          <p:cNvPicPr preferRelativeResize="0"/>
          <p:nvPr/>
        </p:nvPicPr>
        <p:blipFill rotWithShape="1">
          <a:blip r:embed="rId3">
            <a:alphaModFix/>
          </a:blip>
          <a:srcRect b="1594"/>
          <a:stretch/>
        </p:blipFill>
        <p:spPr>
          <a:xfrm>
            <a:off x="796375" y="2240275"/>
            <a:ext cx="7551249" cy="45605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693708"/>
          </a:xfrm>
        </p:spPr>
        <p:txBody>
          <a:bodyPr/>
          <a:lstStyle/>
          <a:p>
            <a:pPr marL="133350" indent="0">
              <a:buNone/>
            </a:pPr>
            <a:r>
              <a:rPr lang="en-CA" sz="3200" b="1" dirty="0" smtClean="0">
                <a:solidFill>
                  <a:srgbClr val="7030A0"/>
                </a:solidFill>
              </a:rPr>
              <a:t>Student </a:t>
            </a:r>
            <a:r>
              <a:rPr lang="en-CA" sz="3200" b="1" dirty="0" smtClean="0">
                <a:solidFill>
                  <a:srgbClr val="7030A0"/>
                </a:solidFill>
              </a:rPr>
              <a:t>Voice </a:t>
            </a:r>
            <a:r>
              <a:rPr lang="en-CA" sz="3200" b="1" dirty="0" smtClean="0">
                <a:solidFill>
                  <a:srgbClr val="7030A0"/>
                </a:solidFill>
              </a:rPr>
              <a:t>Toolkit</a:t>
            </a:r>
          </a:p>
          <a:p>
            <a:pPr marL="133350" indent="0">
              <a:buNone/>
            </a:pPr>
            <a:endParaRPr lang="en-CA" sz="3200" dirty="0"/>
          </a:p>
          <a:p>
            <a:pPr marL="133350" indent="0">
              <a:buNone/>
            </a:pPr>
            <a:r>
              <a:rPr lang="en-CA" sz="3200" b="1" dirty="0" smtClean="0">
                <a:solidFill>
                  <a:srgbClr val="002060"/>
                </a:solidFill>
              </a:rPr>
              <a:t>Tools and Strategies to Collect Voice:</a:t>
            </a:r>
          </a:p>
          <a:p>
            <a:pPr lvl="1">
              <a:buFont typeface="Arial" panose="020B0604020202020204" pitchFamily="34" charset="0"/>
              <a:buChar char="•"/>
            </a:pPr>
            <a:r>
              <a:rPr lang="en-CA" sz="3200" dirty="0" smtClean="0">
                <a:solidFill>
                  <a:srgbClr val="002060"/>
                </a:solidFill>
              </a:rPr>
              <a:t>Using a Blog space</a:t>
            </a:r>
          </a:p>
          <a:p>
            <a:pPr lvl="1">
              <a:buFont typeface="Arial" panose="020B0604020202020204" pitchFamily="34" charset="0"/>
              <a:buChar char="•"/>
            </a:pPr>
            <a:r>
              <a:rPr lang="en-CA" sz="3200" dirty="0" smtClean="0">
                <a:solidFill>
                  <a:srgbClr val="002060"/>
                </a:solidFill>
              </a:rPr>
              <a:t>Graffiti Walls</a:t>
            </a:r>
          </a:p>
          <a:p>
            <a:pPr lvl="1">
              <a:buFont typeface="Arial" panose="020B0604020202020204" pitchFamily="34" charset="0"/>
              <a:buChar char="•"/>
            </a:pPr>
            <a:r>
              <a:rPr lang="en-CA" sz="3200" dirty="0" smtClean="0">
                <a:solidFill>
                  <a:srgbClr val="002060"/>
                </a:solidFill>
              </a:rPr>
              <a:t>QR (Quick Response) Codes</a:t>
            </a:r>
          </a:p>
          <a:p>
            <a:pPr lvl="1">
              <a:buFont typeface="Arial" panose="020B0604020202020204" pitchFamily="34" charset="0"/>
              <a:buChar char="•"/>
            </a:pPr>
            <a:r>
              <a:rPr lang="en-CA" sz="3200" dirty="0" smtClean="0">
                <a:solidFill>
                  <a:srgbClr val="002060"/>
                </a:solidFill>
              </a:rPr>
              <a:t>Classroom discussions</a:t>
            </a:r>
          </a:p>
          <a:p>
            <a:pPr lvl="1">
              <a:buFont typeface="Arial" panose="020B0604020202020204" pitchFamily="34" charset="0"/>
              <a:buChar char="•"/>
            </a:pPr>
            <a:r>
              <a:rPr lang="en-CA" sz="3200" dirty="0" smtClean="0">
                <a:solidFill>
                  <a:srgbClr val="002060"/>
                </a:solidFill>
              </a:rPr>
              <a:t>Whole School Forums</a:t>
            </a:r>
          </a:p>
          <a:p>
            <a:pPr lvl="1">
              <a:buFontTx/>
              <a:buChar char="-"/>
            </a:pPr>
            <a:endParaRPr lang="en-CA" sz="2900" dirty="0" smtClean="0"/>
          </a:p>
          <a:p>
            <a:endParaRPr lang="en-CA" dirty="0"/>
          </a:p>
        </p:txBody>
      </p:sp>
      <p:pic>
        <p:nvPicPr>
          <p:cNvPr id="4" name="Picture 3"/>
          <p:cNvPicPr>
            <a:picLocks noChangeAspect="1"/>
          </p:cNvPicPr>
          <p:nvPr/>
        </p:nvPicPr>
        <p:blipFill>
          <a:blip r:embed="rId2"/>
          <a:stretch>
            <a:fillRect/>
          </a:stretch>
        </p:blipFill>
        <p:spPr>
          <a:xfrm>
            <a:off x="6501622" y="3556882"/>
            <a:ext cx="2304488" cy="3097036"/>
          </a:xfrm>
          <a:prstGeom prst="rect">
            <a:avLst/>
          </a:prstGeom>
        </p:spPr>
      </p:pic>
    </p:spTree>
    <p:extLst>
      <p:ext uri="{BB962C8B-B14F-4D97-AF65-F5344CB8AC3E}">
        <p14:creationId xmlns:p14="http://schemas.microsoft.com/office/powerpoint/2010/main" val="295059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133350" indent="0">
              <a:buNone/>
            </a:pPr>
            <a:r>
              <a:rPr lang="en-CA" sz="3200" b="1" dirty="0" smtClean="0">
                <a:solidFill>
                  <a:srgbClr val="002060"/>
                </a:solidFill>
              </a:rPr>
              <a:t>LISTENING TO OUR FUTURE LEADERS…</a:t>
            </a:r>
          </a:p>
          <a:p>
            <a:pPr marL="133350" indent="0">
              <a:buNone/>
            </a:pPr>
            <a:r>
              <a:rPr lang="en-CA" sz="2800" b="1" dirty="0" smtClean="0">
                <a:solidFill>
                  <a:srgbClr val="002060"/>
                </a:solidFill>
              </a:rPr>
              <a:t>THEY </a:t>
            </a:r>
            <a:r>
              <a:rPr lang="en-CA" sz="2800" dirty="0">
                <a:solidFill>
                  <a:srgbClr val="002060"/>
                </a:solidFill>
              </a:rPr>
              <a:t>are our </a:t>
            </a:r>
            <a:r>
              <a:rPr lang="en-CA" sz="2800" b="1" dirty="0" smtClean="0">
                <a:solidFill>
                  <a:srgbClr val="7030A0"/>
                </a:solidFill>
              </a:rPr>
              <a:t>FUTURE LEADERS</a:t>
            </a:r>
            <a:r>
              <a:rPr lang="en-CA" sz="2800" dirty="0" smtClean="0">
                <a:solidFill>
                  <a:srgbClr val="002060"/>
                </a:solidFill>
              </a:rPr>
              <a:t>; </a:t>
            </a:r>
            <a:r>
              <a:rPr lang="en-CA" sz="2800" dirty="0">
                <a:solidFill>
                  <a:srgbClr val="002060"/>
                </a:solidFill>
              </a:rPr>
              <a:t>therefore, we need to give our students the opportunity </a:t>
            </a:r>
            <a:r>
              <a:rPr lang="en-CA" sz="2800" dirty="0" smtClean="0">
                <a:solidFill>
                  <a:srgbClr val="002060"/>
                </a:solidFill>
              </a:rPr>
              <a:t>to </a:t>
            </a:r>
            <a:r>
              <a:rPr lang="en-CA" sz="2800" dirty="0">
                <a:solidFill>
                  <a:srgbClr val="002060"/>
                </a:solidFill>
              </a:rPr>
              <a:t>provide their voice to shape their future.</a:t>
            </a:r>
          </a:p>
          <a:p>
            <a:endParaRPr lang="en-CA" sz="2800" dirty="0">
              <a:solidFill>
                <a:srgbClr val="002060"/>
              </a:solidFill>
            </a:endParaRPr>
          </a:p>
          <a:p>
            <a:pPr marL="0" indent="0">
              <a:buNone/>
            </a:pPr>
            <a:r>
              <a:rPr lang="en-CA" sz="2800" b="1" dirty="0">
                <a:solidFill>
                  <a:srgbClr val="002060"/>
                </a:solidFill>
              </a:rPr>
              <a:t>AGENDA:</a:t>
            </a:r>
          </a:p>
          <a:p>
            <a:r>
              <a:rPr lang="en-CA" sz="2800" b="1" dirty="0">
                <a:solidFill>
                  <a:srgbClr val="002060"/>
                </a:solidFill>
              </a:rPr>
              <a:t>Welcome to HWDSB</a:t>
            </a:r>
          </a:p>
          <a:p>
            <a:r>
              <a:rPr lang="en-CA" sz="2800" dirty="0">
                <a:solidFill>
                  <a:srgbClr val="002060"/>
                </a:solidFill>
              </a:rPr>
              <a:t>Student Voice at the School and System Level</a:t>
            </a:r>
          </a:p>
          <a:p>
            <a:r>
              <a:rPr lang="en-CA" sz="2800" b="1" dirty="0">
                <a:solidFill>
                  <a:srgbClr val="002060"/>
                </a:solidFill>
              </a:rPr>
              <a:t>What did we learn</a:t>
            </a:r>
            <a:r>
              <a:rPr lang="en-CA" sz="2800" b="1" dirty="0" smtClean="0">
                <a:solidFill>
                  <a:srgbClr val="002060"/>
                </a:solidFill>
              </a:rPr>
              <a:t>?</a:t>
            </a:r>
          </a:p>
          <a:p>
            <a:r>
              <a:rPr lang="en-CA" sz="2800" dirty="0" smtClean="0">
                <a:solidFill>
                  <a:srgbClr val="002060"/>
                </a:solidFill>
              </a:rPr>
              <a:t>Student Voice Toolki</a:t>
            </a:r>
            <a:r>
              <a:rPr lang="en-CA" sz="2800" dirty="0">
                <a:solidFill>
                  <a:srgbClr val="002060"/>
                </a:solidFill>
              </a:rPr>
              <a:t>t</a:t>
            </a:r>
            <a:endParaRPr lang="en-CA" sz="2800" dirty="0">
              <a:solidFill>
                <a:srgbClr val="002060"/>
              </a:solidFill>
            </a:endParaRPr>
          </a:p>
          <a:p>
            <a:endParaRPr lang="en-CA" dirty="0">
              <a:solidFill>
                <a:srgbClr val="002060"/>
              </a:solidFill>
            </a:endParaRPr>
          </a:p>
        </p:txBody>
      </p:sp>
      <p:pic>
        <p:nvPicPr>
          <p:cNvPr id="4" name="Picture 3"/>
          <p:cNvPicPr>
            <a:picLocks noChangeAspect="1"/>
          </p:cNvPicPr>
          <p:nvPr/>
        </p:nvPicPr>
        <p:blipFill>
          <a:blip r:embed="rId2"/>
          <a:stretch>
            <a:fillRect/>
          </a:stretch>
        </p:blipFill>
        <p:spPr>
          <a:xfrm>
            <a:off x="6372225" y="3441171"/>
            <a:ext cx="2143125" cy="1537229"/>
          </a:xfrm>
          <a:prstGeom prst="rect">
            <a:avLst/>
          </a:prstGeom>
        </p:spPr>
      </p:pic>
    </p:spTree>
    <p:extLst>
      <p:ext uri="{BB962C8B-B14F-4D97-AF65-F5344CB8AC3E}">
        <p14:creationId xmlns:p14="http://schemas.microsoft.com/office/powerpoint/2010/main" val="156579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2533" y="1825624"/>
            <a:ext cx="8517467" cy="4829175"/>
          </a:xfrm>
        </p:spPr>
        <p:txBody>
          <a:bodyPr/>
          <a:lstStyle/>
          <a:p>
            <a:pPr marL="133350" indent="0">
              <a:buNone/>
            </a:pPr>
            <a:r>
              <a:rPr lang="en-CA" sz="3200" b="1" dirty="0">
                <a:solidFill>
                  <a:srgbClr val="7030A0"/>
                </a:solidFill>
              </a:rPr>
              <a:t>Helpful Hints: What makes a question ‘</a:t>
            </a:r>
            <a:r>
              <a:rPr lang="en-CA" sz="3200" b="1" i="1" dirty="0">
                <a:solidFill>
                  <a:srgbClr val="7030A0"/>
                </a:solidFill>
              </a:rPr>
              <a:t>good’?</a:t>
            </a:r>
          </a:p>
          <a:p>
            <a:pPr marL="133350" indent="0">
              <a:buNone/>
            </a:pPr>
            <a:endParaRPr lang="en-CA" sz="2400" dirty="0" smtClean="0">
              <a:solidFill>
                <a:srgbClr val="002060"/>
              </a:solidFill>
            </a:endParaRPr>
          </a:p>
          <a:p>
            <a:pPr marL="133350" indent="0">
              <a:buNone/>
            </a:pPr>
            <a:r>
              <a:rPr lang="en-CA" sz="2400" b="1" dirty="0" smtClean="0">
                <a:solidFill>
                  <a:srgbClr val="002060"/>
                </a:solidFill>
              </a:rPr>
              <a:t>Questions </a:t>
            </a:r>
            <a:r>
              <a:rPr lang="en-CA" sz="2400" b="1" dirty="0">
                <a:solidFill>
                  <a:srgbClr val="002060"/>
                </a:solidFill>
              </a:rPr>
              <a:t>that are too general:</a:t>
            </a:r>
          </a:p>
          <a:p>
            <a:pPr marL="133350" indent="0">
              <a:buNone/>
            </a:pPr>
            <a:r>
              <a:rPr lang="en-CA" sz="2400" i="1" dirty="0">
                <a:solidFill>
                  <a:srgbClr val="002060"/>
                </a:solidFill>
              </a:rPr>
              <a:t>Do students feel safe at school</a:t>
            </a:r>
            <a:r>
              <a:rPr lang="en-CA" sz="2400" i="1" dirty="0" smtClean="0">
                <a:solidFill>
                  <a:srgbClr val="002060"/>
                </a:solidFill>
              </a:rPr>
              <a:t>?</a:t>
            </a:r>
            <a:endParaRPr lang="en-CA" sz="2400" i="1" dirty="0">
              <a:solidFill>
                <a:srgbClr val="002060"/>
              </a:solidFill>
            </a:endParaRPr>
          </a:p>
          <a:p>
            <a:pPr marL="133350" indent="0">
              <a:buNone/>
            </a:pPr>
            <a:r>
              <a:rPr lang="en-CA" sz="2400" b="1" dirty="0" smtClean="0">
                <a:solidFill>
                  <a:srgbClr val="002060"/>
                </a:solidFill>
              </a:rPr>
              <a:t>Questions </a:t>
            </a:r>
            <a:r>
              <a:rPr lang="en-CA" sz="2400" b="1" dirty="0">
                <a:solidFill>
                  <a:srgbClr val="002060"/>
                </a:solidFill>
              </a:rPr>
              <a:t>that are too specific:</a:t>
            </a:r>
          </a:p>
          <a:p>
            <a:pPr marL="133350" indent="0">
              <a:buNone/>
            </a:pPr>
            <a:r>
              <a:rPr lang="en-CA" sz="2400" i="1" dirty="0">
                <a:solidFill>
                  <a:srgbClr val="002060"/>
                </a:solidFill>
              </a:rPr>
              <a:t>Will having teachers in the halls during break help students to feel safe? </a:t>
            </a:r>
            <a:endParaRPr lang="en-CA" sz="2400" i="1" dirty="0" smtClean="0">
              <a:solidFill>
                <a:srgbClr val="002060"/>
              </a:solidFill>
            </a:endParaRPr>
          </a:p>
          <a:p>
            <a:pPr marL="133350" indent="0">
              <a:buNone/>
            </a:pPr>
            <a:endParaRPr lang="en-CA" sz="2400" b="1" i="1" dirty="0">
              <a:solidFill>
                <a:srgbClr val="002060"/>
              </a:solidFill>
            </a:endParaRPr>
          </a:p>
          <a:p>
            <a:pPr marL="133350" indent="0">
              <a:buNone/>
            </a:pPr>
            <a:r>
              <a:rPr lang="en-CA" sz="2400" b="1" dirty="0">
                <a:solidFill>
                  <a:srgbClr val="7030A0"/>
                </a:solidFill>
              </a:rPr>
              <a:t>Balanced questions: </a:t>
            </a:r>
          </a:p>
          <a:p>
            <a:pPr marL="133350" indent="0">
              <a:buNone/>
            </a:pPr>
            <a:r>
              <a:rPr lang="en-CA" sz="2400" i="1" dirty="0">
                <a:solidFill>
                  <a:srgbClr val="7030A0"/>
                </a:solidFill>
              </a:rPr>
              <a:t>Under what conditions do students feel safe and welcome at our school?</a:t>
            </a:r>
          </a:p>
          <a:p>
            <a:endParaRPr lang="en-CA" dirty="0"/>
          </a:p>
        </p:txBody>
      </p:sp>
    </p:spTree>
    <p:extLst>
      <p:ext uri="{BB962C8B-B14F-4D97-AF65-F5344CB8AC3E}">
        <p14:creationId xmlns:p14="http://schemas.microsoft.com/office/powerpoint/2010/main" val="152893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133" y="1676400"/>
            <a:ext cx="8295217" cy="4500563"/>
          </a:xfrm>
        </p:spPr>
        <p:txBody>
          <a:bodyPr/>
          <a:lstStyle/>
          <a:p>
            <a:r>
              <a:rPr lang="en-CA" sz="3200" dirty="0" smtClean="0">
                <a:solidFill>
                  <a:srgbClr val="002060"/>
                </a:solidFill>
              </a:rPr>
              <a:t>The Toolkit introduced teachers to a </a:t>
            </a:r>
            <a:r>
              <a:rPr lang="en-CA" sz="3200" b="1" dirty="0" smtClean="0">
                <a:solidFill>
                  <a:srgbClr val="002060"/>
                </a:solidFill>
              </a:rPr>
              <a:t>framework </a:t>
            </a:r>
            <a:r>
              <a:rPr lang="en-CA" sz="3200" dirty="0" smtClean="0">
                <a:solidFill>
                  <a:srgbClr val="002060"/>
                </a:solidFill>
              </a:rPr>
              <a:t>to move student voice into action:</a:t>
            </a:r>
          </a:p>
          <a:p>
            <a:endParaRPr lang="en-CA" sz="3200" dirty="0" smtClean="0">
              <a:solidFill>
                <a:srgbClr val="002060"/>
              </a:solidFill>
            </a:endParaRPr>
          </a:p>
          <a:p>
            <a:r>
              <a:rPr lang="en-CA" sz="3200" b="1" dirty="0" smtClean="0">
                <a:solidFill>
                  <a:srgbClr val="002060"/>
                </a:solidFill>
              </a:rPr>
              <a:t>Step 1:  </a:t>
            </a:r>
            <a:r>
              <a:rPr lang="en-CA" sz="3200" dirty="0" smtClean="0">
                <a:solidFill>
                  <a:srgbClr val="002060"/>
                </a:solidFill>
              </a:rPr>
              <a:t>How do gather/analyze data?</a:t>
            </a:r>
          </a:p>
          <a:p>
            <a:r>
              <a:rPr lang="en-CA" sz="3200" b="1" dirty="0" smtClean="0">
                <a:solidFill>
                  <a:srgbClr val="002060"/>
                </a:solidFill>
              </a:rPr>
              <a:t>Step 2:  </a:t>
            </a:r>
            <a:r>
              <a:rPr lang="en-CA" sz="3200" dirty="0" smtClean="0">
                <a:solidFill>
                  <a:srgbClr val="002060"/>
                </a:solidFill>
              </a:rPr>
              <a:t>Implementation (Data Collection)</a:t>
            </a:r>
          </a:p>
          <a:p>
            <a:r>
              <a:rPr lang="en-CA" sz="3200" b="1" dirty="0" smtClean="0">
                <a:solidFill>
                  <a:srgbClr val="002060"/>
                </a:solidFill>
              </a:rPr>
              <a:t>Step 3:  </a:t>
            </a:r>
            <a:r>
              <a:rPr lang="en-CA" sz="3200" dirty="0" smtClean="0">
                <a:solidFill>
                  <a:srgbClr val="002060"/>
                </a:solidFill>
              </a:rPr>
              <a:t>Analyze </a:t>
            </a:r>
          </a:p>
          <a:p>
            <a:r>
              <a:rPr lang="en-CA" sz="3200" b="1" dirty="0" smtClean="0">
                <a:solidFill>
                  <a:srgbClr val="002060"/>
                </a:solidFill>
              </a:rPr>
              <a:t>Step 4:  </a:t>
            </a:r>
            <a:r>
              <a:rPr lang="en-CA" sz="3200" dirty="0" smtClean="0">
                <a:solidFill>
                  <a:srgbClr val="002060"/>
                </a:solidFill>
              </a:rPr>
              <a:t>ACTION</a:t>
            </a:r>
            <a:endParaRPr lang="en-CA" sz="3200" dirty="0">
              <a:solidFill>
                <a:srgbClr val="002060"/>
              </a:solidFill>
            </a:endParaRPr>
          </a:p>
          <a:p>
            <a:endParaRPr lang="en-CA" sz="3200" dirty="0">
              <a:solidFill>
                <a:srgbClr val="002060"/>
              </a:solidFill>
            </a:endParaRPr>
          </a:p>
          <a:p>
            <a:endParaRPr lang="en-CA" sz="3200" dirty="0">
              <a:solidFill>
                <a:srgbClr val="002060"/>
              </a:solidFill>
            </a:endParaRPr>
          </a:p>
        </p:txBody>
      </p:sp>
      <p:pic>
        <p:nvPicPr>
          <p:cNvPr id="4" name="Picture 3"/>
          <p:cNvPicPr>
            <a:picLocks noChangeAspect="1"/>
          </p:cNvPicPr>
          <p:nvPr/>
        </p:nvPicPr>
        <p:blipFill>
          <a:blip r:embed="rId2"/>
          <a:stretch>
            <a:fillRect/>
          </a:stretch>
        </p:blipFill>
        <p:spPr>
          <a:xfrm>
            <a:off x="6965950" y="4402666"/>
            <a:ext cx="1752600" cy="2049198"/>
          </a:xfrm>
          <a:prstGeom prst="rect">
            <a:avLst/>
          </a:prstGeom>
        </p:spPr>
      </p:pic>
    </p:spTree>
    <p:extLst>
      <p:ext uri="{BB962C8B-B14F-4D97-AF65-F5344CB8AC3E}">
        <p14:creationId xmlns:p14="http://schemas.microsoft.com/office/powerpoint/2010/main" val="350378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idx="4294967295"/>
          </p:nvPr>
        </p:nvSpPr>
        <p:spPr>
          <a:xfrm>
            <a:off x="311700" y="1477741"/>
            <a:ext cx="8520600" cy="978000"/>
          </a:xfrm>
          <a:prstGeom prst="rect">
            <a:avLst/>
          </a:prstGeom>
        </p:spPr>
        <p:txBody>
          <a:bodyPr lIns="91425" tIns="91425" rIns="91425" bIns="91425" anchor="ctr" anchorCtr="0">
            <a:noAutofit/>
          </a:bodyPr>
          <a:lstStyle/>
          <a:p>
            <a:pPr lvl="0" rtl="0">
              <a:spcBef>
                <a:spcPts val="0"/>
              </a:spcBef>
              <a:buNone/>
            </a:pPr>
            <a:r>
              <a:rPr lang="en-US" b="1" dirty="0" smtClean="0">
                <a:solidFill>
                  <a:srgbClr val="002060"/>
                </a:solidFill>
                <a:latin typeface="Source Code Pro"/>
                <a:ea typeface="Source Code Pro"/>
                <a:cs typeface="Source Code Pro"/>
                <a:sym typeface="Source Code Pro"/>
              </a:rPr>
              <a:t>Room Shake: </a:t>
            </a:r>
            <a:r>
              <a:rPr lang="en-US" b="1" dirty="0" smtClean="0">
                <a:solidFill>
                  <a:srgbClr val="7030A0"/>
                </a:solidFill>
                <a:latin typeface="Source Code Pro"/>
                <a:ea typeface="Source Code Pro"/>
                <a:cs typeface="Source Code Pro"/>
                <a:sym typeface="Source Code Pro"/>
              </a:rPr>
              <a:t>Think, Pair, Share</a:t>
            </a:r>
            <a:endParaRPr lang="en-US" b="1" dirty="0">
              <a:solidFill>
                <a:srgbClr val="7030A0"/>
              </a:solidFill>
              <a:latin typeface="Source Code Pro"/>
              <a:ea typeface="Source Code Pro"/>
              <a:cs typeface="Source Code Pro"/>
              <a:sym typeface="Source Code Pro"/>
            </a:endParaRPr>
          </a:p>
        </p:txBody>
      </p:sp>
      <p:sp>
        <p:nvSpPr>
          <p:cNvPr id="160" name="Shape 160"/>
          <p:cNvSpPr txBox="1">
            <a:spLocks noGrp="1"/>
          </p:cNvSpPr>
          <p:nvPr>
            <p:ph type="body" idx="4294967295"/>
          </p:nvPr>
        </p:nvSpPr>
        <p:spPr>
          <a:xfrm>
            <a:off x="311700" y="2339433"/>
            <a:ext cx="8520600" cy="4133100"/>
          </a:xfrm>
          <a:prstGeom prst="rect">
            <a:avLst/>
          </a:prstGeom>
        </p:spPr>
        <p:txBody>
          <a:bodyPr lIns="91425" tIns="91425" rIns="91425" bIns="91425" anchor="t" anchorCtr="0">
            <a:noAutofit/>
          </a:bodyPr>
          <a:lstStyle/>
          <a:p>
            <a:pPr lvl="0" algn="ctr">
              <a:spcBef>
                <a:spcPts val="0"/>
              </a:spcBef>
              <a:buNone/>
            </a:pPr>
            <a:r>
              <a:rPr lang="en-CA" sz="3200" b="1" dirty="0" smtClean="0">
                <a:solidFill>
                  <a:srgbClr val="002060"/>
                </a:solidFill>
              </a:rPr>
              <a:t>What </a:t>
            </a:r>
            <a:r>
              <a:rPr lang="en-CA" sz="3200" b="1" dirty="0">
                <a:solidFill>
                  <a:srgbClr val="002060"/>
                </a:solidFill>
              </a:rPr>
              <a:t>have you heard </a:t>
            </a:r>
            <a:r>
              <a:rPr lang="en-CA" sz="3200" b="1" dirty="0" smtClean="0">
                <a:solidFill>
                  <a:srgbClr val="002060"/>
                </a:solidFill>
              </a:rPr>
              <a:t>that has </a:t>
            </a:r>
            <a:r>
              <a:rPr lang="en-CA" sz="3200" b="1" dirty="0">
                <a:solidFill>
                  <a:srgbClr val="002060"/>
                </a:solidFill>
              </a:rPr>
              <a:t>intrigued you?  </a:t>
            </a:r>
            <a:endParaRPr lang="en-CA" sz="3200" b="1" dirty="0" smtClean="0">
              <a:solidFill>
                <a:srgbClr val="002060"/>
              </a:solidFill>
            </a:endParaRPr>
          </a:p>
          <a:p>
            <a:pPr lvl="0" algn="ctr">
              <a:spcBef>
                <a:spcPts val="0"/>
              </a:spcBef>
              <a:buNone/>
            </a:pPr>
            <a:r>
              <a:rPr lang="en-CA" sz="3200" b="1" dirty="0" smtClean="0">
                <a:solidFill>
                  <a:srgbClr val="002060"/>
                </a:solidFill>
              </a:rPr>
              <a:t>What are your next steps to initiate student voice in your classrooms and districts?  </a:t>
            </a:r>
            <a:endParaRPr lang="en-CA" sz="3200" b="1" dirty="0">
              <a:solidFill>
                <a:srgbClr val="002060"/>
              </a:solidFill>
            </a:endParaRPr>
          </a:p>
        </p:txBody>
      </p:sp>
      <p:pic>
        <p:nvPicPr>
          <p:cNvPr id="2" name="Picture 1"/>
          <p:cNvPicPr>
            <a:picLocks noChangeAspect="1"/>
          </p:cNvPicPr>
          <p:nvPr/>
        </p:nvPicPr>
        <p:blipFill>
          <a:blip r:embed="rId3"/>
          <a:stretch>
            <a:fillRect/>
          </a:stretch>
        </p:blipFill>
        <p:spPr>
          <a:xfrm>
            <a:off x="3175000" y="4071999"/>
            <a:ext cx="2794000" cy="24005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CA" sz="3600" b="1" dirty="0">
                <a:solidFill>
                  <a:srgbClr val="002060"/>
                </a:solidFill>
              </a:rPr>
              <a:t>Room Shake:  </a:t>
            </a:r>
            <a:r>
              <a:rPr lang="en-CA" sz="3600" dirty="0">
                <a:solidFill>
                  <a:srgbClr val="002060"/>
                </a:solidFill>
              </a:rPr>
              <a:t>Think, Pair </a:t>
            </a:r>
            <a:r>
              <a:rPr lang="en-CA" sz="3600" dirty="0" smtClean="0">
                <a:solidFill>
                  <a:srgbClr val="002060"/>
                </a:solidFill>
              </a:rPr>
              <a:t>Share</a:t>
            </a:r>
          </a:p>
          <a:p>
            <a:endParaRPr lang="en-CA" sz="3600" dirty="0">
              <a:solidFill>
                <a:srgbClr val="002060"/>
              </a:solidFill>
            </a:endParaRPr>
          </a:p>
          <a:p>
            <a:r>
              <a:rPr lang="en-CA" sz="3600" i="1" dirty="0">
                <a:solidFill>
                  <a:srgbClr val="002060"/>
                </a:solidFill>
              </a:rPr>
              <a:t>What does ‘student’ voice and engagement currently look like, sound like, feel like in your </a:t>
            </a:r>
            <a:r>
              <a:rPr lang="en-CA" sz="3600" i="1" dirty="0" smtClean="0">
                <a:solidFill>
                  <a:srgbClr val="002060"/>
                </a:solidFill>
              </a:rPr>
              <a:t>school board or district</a:t>
            </a:r>
            <a:r>
              <a:rPr lang="en-CA" sz="3600" i="1" dirty="0" smtClean="0">
                <a:solidFill>
                  <a:srgbClr val="002060"/>
                </a:solidFill>
              </a:rPr>
              <a:t>?</a:t>
            </a:r>
            <a:endParaRPr lang="en-CA" sz="3600" i="1" dirty="0">
              <a:solidFill>
                <a:srgbClr val="002060"/>
              </a:solidFill>
            </a:endParaRPr>
          </a:p>
          <a:p>
            <a:pPr marL="133350" indent="0">
              <a:buNone/>
            </a:pPr>
            <a:endParaRPr lang="en-CA" sz="3600" dirty="0">
              <a:solidFill>
                <a:srgbClr val="002060"/>
              </a:solidFill>
            </a:endParaRPr>
          </a:p>
          <a:p>
            <a:r>
              <a:rPr lang="en-CA" sz="3600" dirty="0" smtClean="0">
                <a:solidFill>
                  <a:srgbClr val="002060"/>
                </a:solidFill>
              </a:rPr>
              <a:t>Reflecting upon the Graffiti </a:t>
            </a:r>
            <a:r>
              <a:rPr lang="en-CA" sz="3600" dirty="0">
                <a:solidFill>
                  <a:srgbClr val="002060"/>
                </a:solidFill>
              </a:rPr>
              <a:t>Wall </a:t>
            </a:r>
          </a:p>
        </p:txBody>
      </p:sp>
    </p:spTree>
    <p:extLst>
      <p:ext uri="{BB962C8B-B14F-4D97-AF65-F5344CB8AC3E}">
        <p14:creationId xmlns:p14="http://schemas.microsoft.com/office/powerpoint/2010/main" val="146595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r>
              <a:rPr lang="en-CA" dirty="0" smtClean="0"/>
              <a:t>		</a:t>
            </a:r>
            <a:r>
              <a:rPr lang="en-CA" sz="5400" b="1" dirty="0" smtClean="0">
                <a:solidFill>
                  <a:srgbClr val="002060"/>
                </a:solidFill>
              </a:rPr>
              <a:t>HWDSB </a:t>
            </a:r>
            <a:endParaRPr lang="en-CA" sz="5400" b="1" dirty="0">
              <a:solidFill>
                <a:srgbClr val="002060"/>
              </a:solidFill>
            </a:endParaRPr>
          </a:p>
        </p:txBody>
      </p:sp>
      <p:sp>
        <p:nvSpPr>
          <p:cNvPr id="3" name="Text Placeholder 2"/>
          <p:cNvSpPr>
            <a:spLocks noGrp="1"/>
          </p:cNvSpPr>
          <p:nvPr>
            <p:ph type="body" idx="1"/>
          </p:nvPr>
        </p:nvSpPr>
        <p:spPr>
          <a:xfrm>
            <a:off x="628650" y="1825624"/>
            <a:ext cx="7886700" cy="4727575"/>
          </a:xfrm>
        </p:spPr>
        <p:txBody>
          <a:bodyPr/>
          <a:lstStyle/>
          <a:p>
            <a:pPr marL="133350" indent="0">
              <a:buNone/>
            </a:pPr>
            <a:endParaRPr lang="en-CA" dirty="0" smtClean="0"/>
          </a:p>
          <a:p>
            <a:pPr marL="133350" indent="0">
              <a:buNone/>
            </a:pPr>
            <a:endParaRPr lang="en-CA" dirty="0"/>
          </a:p>
          <a:p>
            <a:pPr marL="133350" indent="0">
              <a:buNone/>
            </a:pPr>
            <a:endParaRPr lang="en-CA" dirty="0" smtClean="0"/>
          </a:p>
          <a:p>
            <a:pPr marL="133350" indent="0">
              <a:buNone/>
            </a:pPr>
            <a:endParaRPr lang="en-CA" dirty="0"/>
          </a:p>
          <a:p>
            <a:pPr marL="133350" indent="0">
              <a:buNone/>
            </a:pPr>
            <a:endParaRPr lang="en-CA" dirty="0" smtClean="0"/>
          </a:p>
          <a:p>
            <a:pPr marL="133350" indent="0">
              <a:buNone/>
            </a:pPr>
            <a:endParaRPr lang="en-CA" dirty="0"/>
          </a:p>
          <a:p>
            <a:pPr marL="133350" indent="0">
              <a:buNone/>
            </a:pPr>
            <a:endParaRPr lang="en-CA" dirty="0" smtClean="0"/>
          </a:p>
          <a:p>
            <a:pPr marL="133350" indent="0">
              <a:buNone/>
            </a:pPr>
            <a:endParaRPr lang="en-CA" dirty="0"/>
          </a:p>
          <a:p>
            <a:pPr marL="133350" indent="0">
              <a:buNone/>
            </a:pPr>
            <a:endParaRPr lang="en-CA" dirty="0" smtClean="0"/>
          </a:p>
          <a:p>
            <a:pPr marL="133350" indent="0">
              <a:buNone/>
            </a:pPr>
            <a:endParaRPr lang="en-CA" dirty="0"/>
          </a:p>
          <a:p>
            <a:pPr marL="133350" indent="0" algn="ctr">
              <a:buNone/>
            </a:pPr>
            <a:r>
              <a:rPr lang="en-CA" b="1" dirty="0" smtClean="0">
                <a:solidFill>
                  <a:srgbClr val="002060"/>
                </a:solidFill>
              </a:rPr>
              <a:t>Learn </a:t>
            </a:r>
            <a:r>
              <a:rPr lang="en-CA" b="1" dirty="0">
                <a:solidFill>
                  <a:srgbClr val="002060"/>
                </a:solidFill>
              </a:rPr>
              <a:t>more at www.hwdsb.on.ca or follow us on Twitter @</a:t>
            </a:r>
            <a:r>
              <a:rPr lang="en-CA" b="1" dirty="0" err="1">
                <a:solidFill>
                  <a:srgbClr val="002060"/>
                </a:solidFill>
              </a:rPr>
              <a:t>hwdsb</a:t>
            </a:r>
            <a:endParaRPr lang="en-CA" b="1" dirty="0">
              <a:solidFill>
                <a:srgbClr val="002060"/>
              </a:solidFill>
            </a:endParaRPr>
          </a:p>
          <a:p>
            <a:endParaRPr lang="en-CA" dirty="0"/>
          </a:p>
        </p:txBody>
      </p:sp>
      <p:pic>
        <p:nvPicPr>
          <p:cNvPr id="4" name="Picture 3"/>
          <p:cNvPicPr>
            <a:picLocks noChangeAspect="1"/>
          </p:cNvPicPr>
          <p:nvPr/>
        </p:nvPicPr>
        <p:blipFill>
          <a:blip r:embed="rId2"/>
          <a:stretch>
            <a:fillRect/>
          </a:stretch>
        </p:blipFill>
        <p:spPr>
          <a:xfrm>
            <a:off x="3360340" y="1989931"/>
            <a:ext cx="2847975" cy="1809750"/>
          </a:xfrm>
          <a:prstGeom prst="rect">
            <a:avLst/>
          </a:prstGeom>
        </p:spPr>
      </p:pic>
      <p:pic>
        <p:nvPicPr>
          <p:cNvPr id="5" name="Picture 4"/>
          <p:cNvPicPr>
            <a:picLocks noChangeAspect="1"/>
          </p:cNvPicPr>
          <p:nvPr/>
        </p:nvPicPr>
        <p:blipFill>
          <a:blip r:embed="rId3"/>
          <a:stretch>
            <a:fillRect/>
          </a:stretch>
        </p:blipFill>
        <p:spPr>
          <a:xfrm>
            <a:off x="6323542" y="3966633"/>
            <a:ext cx="2457450" cy="1600200"/>
          </a:xfrm>
          <a:prstGeom prst="rect">
            <a:avLst/>
          </a:prstGeom>
        </p:spPr>
      </p:pic>
      <p:pic>
        <p:nvPicPr>
          <p:cNvPr id="6" name="Picture 5"/>
          <p:cNvPicPr>
            <a:picLocks noChangeAspect="1"/>
          </p:cNvPicPr>
          <p:nvPr/>
        </p:nvPicPr>
        <p:blipFill>
          <a:blip r:embed="rId4"/>
          <a:stretch>
            <a:fillRect/>
          </a:stretch>
        </p:blipFill>
        <p:spPr>
          <a:xfrm>
            <a:off x="6323541" y="1942306"/>
            <a:ext cx="2457450" cy="1857375"/>
          </a:xfrm>
          <a:prstGeom prst="rect">
            <a:avLst/>
          </a:prstGeom>
        </p:spPr>
      </p:pic>
      <p:pic>
        <p:nvPicPr>
          <p:cNvPr id="7" name="Picture 6"/>
          <p:cNvPicPr>
            <a:picLocks noChangeAspect="1"/>
          </p:cNvPicPr>
          <p:nvPr/>
        </p:nvPicPr>
        <p:blipFill>
          <a:blip r:embed="rId5"/>
          <a:stretch>
            <a:fillRect/>
          </a:stretch>
        </p:blipFill>
        <p:spPr>
          <a:xfrm>
            <a:off x="619389" y="1989931"/>
            <a:ext cx="2524125" cy="1809750"/>
          </a:xfrm>
          <a:prstGeom prst="rect">
            <a:avLst/>
          </a:prstGeom>
        </p:spPr>
      </p:pic>
      <p:pic>
        <p:nvPicPr>
          <p:cNvPr id="8" name="Picture 7"/>
          <p:cNvPicPr>
            <a:picLocks noChangeAspect="1"/>
          </p:cNvPicPr>
          <p:nvPr/>
        </p:nvPicPr>
        <p:blipFill>
          <a:blip r:embed="rId6"/>
          <a:stretch>
            <a:fillRect/>
          </a:stretch>
        </p:blipFill>
        <p:spPr>
          <a:xfrm>
            <a:off x="619389" y="3963988"/>
            <a:ext cx="2524125" cy="1602845"/>
          </a:xfrm>
          <a:prstGeom prst="rect">
            <a:avLst/>
          </a:prstGeom>
        </p:spPr>
      </p:pic>
      <p:pic>
        <p:nvPicPr>
          <p:cNvPr id="9" name="Picture 8"/>
          <p:cNvPicPr>
            <a:picLocks noChangeAspect="1"/>
          </p:cNvPicPr>
          <p:nvPr/>
        </p:nvPicPr>
        <p:blipFill>
          <a:blip r:embed="rId7"/>
          <a:stretch>
            <a:fillRect/>
          </a:stretch>
        </p:blipFill>
        <p:spPr>
          <a:xfrm>
            <a:off x="3309540" y="3934617"/>
            <a:ext cx="2847975" cy="1600200"/>
          </a:xfrm>
          <a:prstGeom prst="rect">
            <a:avLst/>
          </a:prstGeom>
        </p:spPr>
      </p:pic>
    </p:spTree>
    <p:extLst>
      <p:ext uri="{BB962C8B-B14F-4D97-AF65-F5344CB8AC3E}">
        <p14:creationId xmlns:p14="http://schemas.microsoft.com/office/powerpoint/2010/main" val="76539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485649" y="1860824"/>
            <a:ext cx="6676524" cy="4854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Screenshot (284).png"/>
          <p:cNvPicPr preferRelativeResize="0"/>
          <p:nvPr/>
        </p:nvPicPr>
        <p:blipFill>
          <a:blip r:embed="rId3">
            <a:alphaModFix/>
          </a:blip>
          <a:stretch>
            <a:fillRect/>
          </a:stretch>
        </p:blipFill>
        <p:spPr>
          <a:xfrm>
            <a:off x="6623819" y="2645208"/>
            <a:ext cx="2019725" cy="2634399"/>
          </a:xfrm>
          <a:prstGeom prst="rect">
            <a:avLst/>
          </a:prstGeom>
          <a:noFill/>
          <a:ln>
            <a:noFill/>
          </a:ln>
        </p:spPr>
      </p:pic>
      <p:pic>
        <p:nvPicPr>
          <p:cNvPr id="213" name="Shape 213" descr="Screenshot (285).png"/>
          <p:cNvPicPr preferRelativeResize="0"/>
          <p:nvPr/>
        </p:nvPicPr>
        <p:blipFill>
          <a:blip r:embed="rId4">
            <a:alphaModFix/>
          </a:blip>
          <a:stretch>
            <a:fillRect/>
          </a:stretch>
        </p:blipFill>
        <p:spPr>
          <a:xfrm>
            <a:off x="5056830" y="3823834"/>
            <a:ext cx="2117000" cy="2732825"/>
          </a:xfrm>
          <a:prstGeom prst="rect">
            <a:avLst/>
          </a:prstGeom>
          <a:noFill/>
          <a:ln>
            <a:noFill/>
          </a:ln>
        </p:spPr>
      </p:pic>
      <p:pic>
        <p:nvPicPr>
          <p:cNvPr id="214" name="Shape 214" descr="Screenshot (286).png"/>
          <p:cNvPicPr preferRelativeResize="0"/>
          <p:nvPr/>
        </p:nvPicPr>
        <p:blipFill>
          <a:blip r:embed="rId5">
            <a:alphaModFix/>
          </a:blip>
          <a:stretch>
            <a:fillRect/>
          </a:stretch>
        </p:blipFill>
        <p:spPr>
          <a:xfrm>
            <a:off x="2722825" y="2690608"/>
            <a:ext cx="2457450" cy="3019425"/>
          </a:xfrm>
          <a:prstGeom prst="rect">
            <a:avLst/>
          </a:prstGeom>
          <a:noFill/>
          <a:ln>
            <a:noFill/>
          </a:ln>
        </p:spPr>
      </p:pic>
      <p:pic>
        <p:nvPicPr>
          <p:cNvPr id="215" name="Shape 215" descr="Screenshot (287).png"/>
          <p:cNvPicPr preferRelativeResize="0"/>
          <p:nvPr/>
        </p:nvPicPr>
        <p:blipFill>
          <a:blip r:embed="rId6">
            <a:alphaModFix/>
          </a:blip>
          <a:stretch>
            <a:fillRect/>
          </a:stretch>
        </p:blipFill>
        <p:spPr>
          <a:xfrm>
            <a:off x="707004" y="3528099"/>
            <a:ext cx="2304991" cy="3099899"/>
          </a:xfrm>
          <a:prstGeom prst="rect">
            <a:avLst/>
          </a:prstGeom>
          <a:noFill/>
          <a:ln>
            <a:noFill/>
          </a:ln>
        </p:spPr>
      </p:pic>
      <p:sp>
        <p:nvSpPr>
          <p:cNvPr id="216" name="Shape 216"/>
          <p:cNvSpPr txBox="1">
            <a:spLocks noGrp="1"/>
          </p:cNvSpPr>
          <p:nvPr>
            <p:ph type="title" idx="4294967295"/>
          </p:nvPr>
        </p:nvSpPr>
        <p:spPr>
          <a:xfrm>
            <a:off x="311700" y="1477741"/>
            <a:ext cx="8520600" cy="978000"/>
          </a:xfrm>
          <a:prstGeom prst="rect">
            <a:avLst/>
          </a:prstGeom>
        </p:spPr>
        <p:txBody>
          <a:bodyPr lIns="91425" tIns="91425" rIns="91425" bIns="91425" anchor="ctr" anchorCtr="0">
            <a:noAutofit/>
          </a:bodyPr>
          <a:lstStyle/>
          <a:p>
            <a:pPr lvl="0" rtl="0">
              <a:spcBef>
                <a:spcPts val="0"/>
              </a:spcBef>
              <a:buNone/>
            </a:pPr>
            <a:r>
              <a:rPr lang="en-US" b="1" dirty="0" smtClean="0">
                <a:solidFill>
                  <a:srgbClr val="002060"/>
                </a:solidFill>
                <a:latin typeface="Source Code Pro"/>
                <a:ea typeface="Source Code Pro"/>
                <a:cs typeface="Source Code Pro"/>
                <a:sym typeface="Source Code Pro"/>
              </a:rPr>
              <a:t>Our Research…</a:t>
            </a:r>
            <a:endParaRPr lang="en-US" b="1" dirty="0">
              <a:solidFill>
                <a:srgbClr val="002060"/>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sz="4400" b="1" dirty="0" smtClean="0">
                <a:solidFill>
                  <a:srgbClr val="002060"/>
                </a:solidFill>
              </a:rPr>
              <a:t>OUR </a:t>
            </a:r>
            <a:r>
              <a:rPr lang="en-CA" sz="4400" b="1" dirty="0" smtClean="0">
                <a:solidFill>
                  <a:srgbClr val="002060"/>
                </a:solidFill>
              </a:rPr>
              <a:t>JOURNEY </a:t>
            </a:r>
            <a:endParaRPr lang="en-CA" sz="4400" b="1" dirty="0">
              <a:solidFill>
                <a:srgbClr val="002060"/>
              </a:solidFill>
            </a:endParaRPr>
          </a:p>
        </p:txBody>
      </p:sp>
      <p:sp>
        <p:nvSpPr>
          <p:cNvPr id="3" name="Text Placeholder 2"/>
          <p:cNvSpPr>
            <a:spLocks noGrp="1"/>
          </p:cNvSpPr>
          <p:nvPr>
            <p:ph type="body" idx="1"/>
          </p:nvPr>
        </p:nvSpPr>
        <p:spPr/>
        <p:txBody>
          <a:bodyPr/>
          <a:lstStyle/>
          <a:p>
            <a:r>
              <a:rPr lang="en-CA" sz="3200" dirty="0">
                <a:solidFill>
                  <a:srgbClr val="002060"/>
                </a:solidFill>
              </a:rPr>
              <a:t>Implementing </a:t>
            </a:r>
            <a:r>
              <a:rPr lang="en-CA" sz="3200" b="1" dirty="0">
                <a:solidFill>
                  <a:srgbClr val="002060"/>
                </a:solidFill>
              </a:rPr>
              <a:t>our vision</a:t>
            </a:r>
            <a:r>
              <a:rPr lang="en-CA" sz="3200" dirty="0">
                <a:solidFill>
                  <a:srgbClr val="002060"/>
                </a:solidFill>
              </a:rPr>
              <a:t>, </a:t>
            </a:r>
            <a:r>
              <a:rPr lang="en-CA" sz="3200" i="1" dirty="0">
                <a:solidFill>
                  <a:srgbClr val="002060"/>
                </a:solidFill>
              </a:rPr>
              <a:t>‘Transforming Learning Everywhere’: </a:t>
            </a:r>
            <a:r>
              <a:rPr lang="en-CA" sz="3200" dirty="0" smtClean="0">
                <a:solidFill>
                  <a:srgbClr val="002060"/>
                </a:solidFill>
              </a:rPr>
              <a:t>strives </a:t>
            </a:r>
            <a:r>
              <a:rPr lang="en-CA" sz="3200" dirty="0">
                <a:solidFill>
                  <a:srgbClr val="002060"/>
                </a:solidFill>
              </a:rPr>
              <a:t>to develop relationships, classroom environments and learning opportunities between teachers and students.</a:t>
            </a:r>
          </a:p>
          <a:p>
            <a:r>
              <a:rPr lang="en-CA" sz="3200" b="1" dirty="0">
                <a:solidFill>
                  <a:srgbClr val="002060"/>
                </a:solidFill>
              </a:rPr>
              <a:t>Student voice, engagement </a:t>
            </a:r>
            <a:r>
              <a:rPr lang="en-CA" sz="3200" dirty="0">
                <a:solidFill>
                  <a:srgbClr val="002060"/>
                </a:solidFill>
              </a:rPr>
              <a:t>and social justice are embedded into every classroom</a:t>
            </a:r>
          </a:p>
          <a:p>
            <a:r>
              <a:rPr lang="en-CA" sz="3200" dirty="0">
                <a:solidFill>
                  <a:srgbClr val="002060"/>
                </a:solidFill>
              </a:rPr>
              <a:t>Strategies have varied; </a:t>
            </a:r>
            <a:r>
              <a:rPr lang="en-CA" sz="3200" b="1" dirty="0" smtClean="0">
                <a:solidFill>
                  <a:srgbClr val="002060"/>
                </a:solidFill>
              </a:rPr>
              <a:t>extensive </a:t>
            </a:r>
            <a:r>
              <a:rPr lang="en-CA" sz="3200" b="1" dirty="0">
                <a:solidFill>
                  <a:srgbClr val="002060"/>
                </a:solidFill>
              </a:rPr>
              <a:t>professional development </a:t>
            </a:r>
            <a:r>
              <a:rPr lang="en-CA" sz="3200" dirty="0">
                <a:solidFill>
                  <a:srgbClr val="002060"/>
                </a:solidFill>
              </a:rPr>
              <a:t>with school administrators</a:t>
            </a:r>
          </a:p>
          <a:p>
            <a:endParaRPr lang="en-CA" dirty="0"/>
          </a:p>
        </p:txBody>
      </p:sp>
    </p:spTree>
    <p:extLst>
      <p:ext uri="{BB962C8B-B14F-4D97-AF65-F5344CB8AC3E}">
        <p14:creationId xmlns:p14="http://schemas.microsoft.com/office/powerpoint/2010/main" val="48180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solidFill>
                  <a:srgbClr val="002060"/>
                </a:solidFill>
              </a:rPr>
              <a:t>                            TLE</a:t>
            </a:r>
            <a:endParaRPr lang="en-CA" sz="4000" b="1" dirty="0">
              <a:solidFill>
                <a:srgbClr val="002060"/>
              </a:solidFill>
            </a:endParaRPr>
          </a:p>
        </p:txBody>
      </p:sp>
      <p:pic>
        <p:nvPicPr>
          <p:cNvPr id="4" name="Picture 3"/>
          <p:cNvPicPr>
            <a:picLocks noChangeAspect="1"/>
          </p:cNvPicPr>
          <p:nvPr/>
        </p:nvPicPr>
        <p:blipFill>
          <a:blip r:embed="rId2"/>
          <a:stretch>
            <a:fillRect/>
          </a:stretch>
        </p:blipFill>
        <p:spPr>
          <a:xfrm>
            <a:off x="203201" y="1690688"/>
            <a:ext cx="8940800" cy="4811712"/>
          </a:xfrm>
          <a:prstGeom prst="rect">
            <a:avLst/>
          </a:prstGeom>
        </p:spPr>
      </p:pic>
    </p:spTree>
    <p:extLst>
      <p:ext uri="{BB962C8B-B14F-4D97-AF65-F5344CB8AC3E}">
        <p14:creationId xmlns:p14="http://schemas.microsoft.com/office/powerpoint/2010/main" val="342407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0267" y="1825625"/>
            <a:ext cx="8075083" cy="4351338"/>
          </a:xfrm>
        </p:spPr>
        <p:txBody>
          <a:bodyPr/>
          <a:lstStyle/>
          <a:p>
            <a:pPr marL="133350" indent="0">
              <a:buNone/>
            </a:pPr>
            <a:r>
              <a:rPr lang="en-CA" sz="3200" b="1" dirty="0" smtClean="0">
                <a:solidFill>
                  <a:srgbClr val="002060"/>
                </a:solidFill>
              </a:rPr>
              <a:t>Student </a:t>
            </a:r>
            <a:r>
              <a:rPr lang="en-CA" sz="3200" b="1" dirty="0" smtClean="0">
                <a:solidFill>
                  <a:srgbClr val="002060"/>
                </a:solidFill>
              </a:rPr>
              <a:t>Voice at the System </a:t>
            </a:r>
            <a:r>
              <a:rPr lang="en-CA" sz="3200" b="1" dirty="0" smtClean="0">
                <a:solidFill>
                  <a:srgbClr val="002060"/>
                </a:solidFill>
              </a:rPr>
              <a:t>Level:</a:t>
            </a:r>
          </a:p>
          <a:p>
            <a:pPr marL="133350" indent="0">
              <a:buNone/>
            </a:pPr>
            <a:endParaRPr lang="en-CA" sz="3200" b="1" dirty="0" smtClean="0">
              <a:solidFill>
                <a:srgbClr val="002060"/>
              </a:solidFill>
            </a:endParaRPr>
          </a:p>
          <a:p>
            <a:r>
              <a:rPr lang="en-CA" sz="3200" dirty="0">
                <a:solidFill>
                  <a:srgbClr val="002060"/>
                </a:solidFill>
              </a:rPr>
              <a:t>2 Student </a:t>
            </a:r>
            <a:r>
              <a:rPr lang="en-CA" sz="3200" dirty="0" smtClean="0">
                <a:solidFill>
                  <a:srgbClr val="002060"/>
                </a:solidFill>
              </a:rPr>
              <a:t>Trustees, Student Senate</a:t>
            </a:r>
            <a:endParaRPr lang="en-CA" sz="3200" dirty="0">
              <a:solidFill>
                <a:srgbClr val="002060"/>
              </a:solidFill>
            </a:endParaRPr>
          </a:p>
          <a:p>
            <a:r>
              <a:rPr lang="en-CA" sz="3200" dirty="0">
                <a:solidFill>
                  <a:srgbClr val="002060"/>
                </a:solidFill>
              </a:rPr>
              <a:t>Director’s Student Voice Forums</a:t>
            </a:r>
          </a:p>
          <a:p>
            <a:r>
              <a:rPr lang="en-CA" sz="3200" dirty="0">
                <a:solidFill>
                  <a:srgbClr val="002060"/>
                </a:solidFill>
              </a:rPr>
              <a:t>Development of new HWDSB Tagline: </a:t>
            </a:r>
            <a:r>
              <a:rPr lang="en-CA" sz="3200" i="1" dirty="0" err="1">
                <a:solidFill>
                  <a:srgbClr val="002060"/>
                </a:solidFill>
              </a:rPr>
              <a:t>Curiousity</a:t>
            </a:r>
            <a:r>
              <a:rPr lang="en-CA" sz="3200" i="1" dirty="0">
                <a:solidFill>
                  <a:srgbClr val="002060"/>
                </a:solidFill>
              </a:rPr>
              <a:t>, Creativity, </a:t>
            </a:r>
            <a:r>
              <a:rPr lang="en-CA" sz="3200" i="1" dirty="0" smtClean="0">
                <a:solidFill>
                  <a:srgbClr val="002060"/>
                </a:solidFill>
              </a:rPr>
              <a:t>Possibility</a:t>
            </a:r>
          </a:p>
          <a:p>
            <a:r>
              <a:rPr lang="en-CA" sz="3200" dirty="0" smtClean="0">
                <a:solidFill>
                  <a:srgbClr val="002060"/>
                </a:solidFill>
              </a:rPr>
              <a:t>Innovation Challenge</a:t>
            </a:r>
            <a:endParaRPr lang="en-CA" sz="3200" dirty="0" smtClean="0">
              <a:solidFill>
                <a:srgbClr val="002060"/>
              </a:solidFill>
            </a:endParaRPr>
          </a:p>
          <a:p>
            <a:endParaRPr lang="en-CA" sz="3200" dirty="0">
              <a:solidFill>
                <a:srgbClr val="002060"/>
              </a:solidFill>
            </a:endParaRPr>
          </a:p>
        </p:txBody>
      </p:sp>
      <p:pic>
        <p:nvPicPr>
          <p:cNvPr id="4" name="Picture 3"/>
          <p:cNvPicPr>
            <a:picLocks noChangeAspect="1"/>
          </p:cNvPicPr>
          <p:nvPr/>
        </p:nvPicPr>
        <p:blipFill>
          <a:blip r:embed="rId2"/>
          <a:stretch>
            <a:fillRect/>
          </a:stretch>
        </p:blipFill>
        <p:spPr>
          <a:xfrm>
            <a:off x="6280150" y="4723342"/>
            <a:ext cx="2476500" cy="1847850"/>
          </a:xfrm>
          <a:prstGeom prst="rect">
            <a:avLst/>
          </a:prstGeom>
        </p:spPr>
      </p:pic>
    </p:spTree>
    <p:extLst>
      <p:ext uri="{BB962C8B-B14F-4D97-AF65-F5344CB8AC3E}">
        <p14:creationId xmlns:p14="http://schemas.microsoft.com/office/powerpoint/2010/main" val="2625024926"/>
      </p:ext>
    </p:extLst>
  </p:cSld>
  <p:clrMapOvr>
    <a:masterClrMapping/>
  </p:clrMapOvr>
</p:sld>
</file>

<file path=ppt/theme/theme1.xml><?xml version="1.0" encoding="utf-8"?>
<a:theme xmlns:a="http://schemas.openxmlformats.org/drawingml/2006/main" name="Taglin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896</Words>
  <Application>Microsoft Office PowerPoint</Application>
  <PresentationFormat>On-screen Show (4:3)</PresentationFormat>
  <Paragraphs>130</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Oswald</vt:lpstr>
      <vt:lpstr>Source Code Pro</vt:lpstr>
      <vt:lpstr>Tagline</vt:lpstr>
      <vt:lpstr>PowerPoint Presentation</vt:lpstr>
      <vt:lpstr>PowerPoint Presentation</vt:lpstr>
      <vt:lpstr>PowerPoint Presentation</vt:lpstr>
      <vt:lpstr>   HWDSB </vt:lpstr>
      <vt:lpstr>PowerPoint Presentation</vt:lpstr>
      <vt:lpstr>Our Research…</vt:lpstr>
      <vt:lpstr>                      OUR JOURNEY </vt:lpstr>
      <vt:lpstr>                            TLE</vt:lpstr>
      <vt:lpstr>PowerPoint Presentation</vt:lpstr>
      <vt:lpstr>Our Evolution: From System to Schools</vt:lpstr>
      <vt:lpstr>PowerPoint Presentation</vt:lpstr>
      <vt:lpstr>Where We’ve Been: From System to Schools</vt:lpstr>
      <vt:lpstr>PowerPoint Presentation</vt:lpstr>
      <vt:lpstr>PowerPoint Presentation</vt:lpstr>
      <vt:lpstr>TOGETHER WE CREATE CHANGE</vt:lpstr>
      <vt:lpstr>PowerPoint Presentation</vt:lpstr>
      <vt:lpstr>PowerPoint Presentation</vt:lpstr>
      <vt:lpstr>Envisioning Student Voice: Self Assessment</vt:lpstr>
      <vt:lpstr>PowerPoint Presentation</vt:lpstr>
      <vt:lpstr>PowerPoint Presentation</vt:lpstr>
      <vt:lpstr>PowerPoint Presentation</vt:lpstr>
      <vt:lpstr>Room Shake: Think, Pair, Share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Nunn [Staff]</dc:creator>
  <cp:lastModifiedBy>Jamie Nunn [Staff]</cp:lastModifiedBy>
  <cp:revision>15</cp:revision>
  <dcterms:modified xsi:type="dcterms:W3CDTF">2016-07-08T15:10:45Z</dcterms:modified>
</cp:coreProperties>
</file>